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435" r:id="rId2"/>
    <p:sldId id="417" r:id="rId3"/>
    <p:sldId id="432" r:id="rId4"/>
    <p:sldId id="402" r:id="rId5"/>
    <p:sldId id="408" r:id="rId6"/>
    <p:sldId id="407" r:id="rId7"/>
    <p:sldId id="422" r:id="rId8"/>
    <p:sldId id="411" r:id="rId9"/>
    <p:sldId id="364" r:id="rId10"/>
    <p:sldId id="412" r:id="rId11"/>
    <p:sldId id="441" r:id="rId12"/>
    <p:sldId id="353" r:id="rId13"/>
    <p:sldId id="356" r:id="rId14"/>
    <p:sldId id="434" r:id="rId15"/>
    <p:sldId id="425" r:id="rId16"/>
    <p:sldId id="433" r:id="rId17"/>
    <p:sldId id="436" r:id="rId18"/>
    <p:sldId id="438" r:id="rId19"/>
    <p:sldId id="439" r:id="rId20"/>
    <p:sldId id="357" r:id="rId21"/>
    <p:sldId id="413" r:id="rId22"/>
    <p:sldId id="416" r:id="rId23"/>
    <p:sldId id="437" r:id="rId24"/>
    <p:sldId id="419" r:id="rId25"/>
    <p:sldId id="440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85C"/>
    <a:srgbClr val="FF5EE1"/>
    <a:srgbClr val="B10001"/>
    <a:srgbClr val="C00000"/>
    <a:srgbClr val="082464"/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7" autoAdjust="0"/>
    <p:restoredTop sz="88256"/>
  </p:normalViewPr>
  <p:slideViewPr>
    <p:cSldViewPr snapToGrid="0" snapToObjects="1">
      <p:cViewPr varScale="1">
        <p:scale>
          <a:sx n="77" d="100"/>
          <a:sy n="77" d="100"/>
        </p:scale>
        <p:origin x="18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UCIE'S%20USB:LC%20work.4:My%20Documents2.2:YC%20Qual%20grap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Transcend:YC:YC%20Analyses:GRACE%20longitudinal:CI%20graphs%20for%20AIDS%20triumph!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\rmjdapm\DesktopSettings\Desktop\WORK%202016\PAPERS%20IN%20PREPARATION\CashPlusCareCognitiveDevelopment\3%20graphs%20with%205%20outcom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uciecluver\Desktop\Disc%2009%20MAY%202016\Adolescent%20Adherence\MZ%20Analyses\2018%20adolescent%20mothers%20correlates\Work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C\YC%20Analyses\YC%20food%20insecur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C\YC%20Analyses\Abuse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ucl.ac.uk\slms\Home2\rmjdapm\Documents\Ana\Child%20Comunity%20Care%20Study\Follow%20up%20data\Effect%20of%20Carer%20HIV%20+%20depressoion%20on%20child%20outcomes\CDI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UCIECLUVER:YC:YC%20Analyses:ACE%20longitudinal:ACE%20longitudinal%20graphs%20May%20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UCIECLUVER:My%20Documents2.2:Paper%20sex%20and%20social%20protection%20figu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UCIECLUVER:My%20Documents2.2:Paper%20sex%20and%20social%20protection%20figu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Transcend:YC:YC%20Analyses:GRACE%20longitudinal:CI%20graphs%20for%20AIDS%20triumph!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Healthy home</c:v>
                </c:pt>
              </c:strCache>
            </c:strRef>
          </c:tx>
          <c:invertIfNegative val="0"/>
          <c:cat>
            <c:strRef>
              <c:f>Sheet1!$B$11:$D$11</c:f>
              <c:strCache>
                <c:ptCount val="3"/>
                <c:pt idx="0">
                  <c:v>Missing/dropped out</c:v>
                </c:pt>
                <c:pt idx="1">
                  <c:v>Hungry at school</c:v>
                </c:pt>
                <c:pt idx="2">
                  <c:v>Unable to concentrate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7-4B85-BFCC-C07E98A9193D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Other-sick home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Sheet1!$B$11:$D$11</c:f>
              <c:strCache>
                <c:ptCount val="3"/>
                <c:pt idx="0">
                  <c:v>Missing/dropped out</c:v>
                </c:pt>
                <c:pt idx="1">
                  <c:v>Hungry at school</c:v>
                </c:pt>
                <c:pt idx="2">
                  <c:v>Unable to concentrate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0">
                  <c:v>17</c:v>
                </c:pt>
                <c:pt idx="1">
                  <c:v>10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7-4B85-BFCC-C07E98A9193D}"/>
            </c:ext>
          </c:extLst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AIDS-sick home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Sheet1!$B$11:$D$11</c:f>
              <c:strCache>
                <c:ptCount val="3"/>
                <c:pt idx="0">
                  <c:v>Missing/dropped out</c:v>
                </c:pt>
                <c:pt idx="1">
                  <c:v>Hungry at school</c:v>
                </c:pt>
                <c:pt idx="2">
                  <c:v>Unable to concentrate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37</c:v>
                </c:pt>
                <c:pt idx="1">
                  <c:v>22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7-4B85-BFCC-C07E98A91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5759952"/>
        <c:axId val="-775757632"/>
      </c:barChart>
      <c:catAx>
        <c:axId val="-77575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775757632"/>
        <c:crosses val="autoZero"/>
        <c:auto val="1"/>
        <c:lblAlgn val="ctr"/>
        <c:lblOffset val="100"/>
        <c:noMultiLvlLbl val="0"/>
      </c:catAx>
      <c:valAx>
        <c:axId val="-775757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children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7757599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6210802597"/>
          <c:y val="2.8755784019658601E-2"/>
          <c:w val="0.78796069899157295"/>
          <c:h val="0.877992118365818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3859649122806998E-3"/>
                  <c:y val="-0.10546875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6-4161-B4AE-FBA206159279}"/>
                </c:ext>
              </c:extLst>
            </c:dLbl>
            <c:dLbl>
              <c:idx val="1"/>
              <c:layout>
                <c:manualLayout>
                  <c:x val="0"/>
                  <c:y val="-4.6875000000000097E-2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D6-4161-B4AE-FBA206159279}"/>
                </c:ext>
              </c:extLst>
            </c:dLbl>
            <c:dLbl>
              <c:idx val="2"/>
              <c:layout>
                <c:manualLayout>
                  <c:x val="-1.6081685568025299E-16"/>
                  <c:y val="-5.4687500000000097E-2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D6-4161-B4AE-FBA2061592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4</c:v>
                </c:pt>
              </c:numLit>
            </c:plus>
            <c:minus>
              <c:numLit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4</c:v>
                </c:pt>
              </c:numLit>
            </c:minus>
          </c:errBars>
          <c:cat>
            <c:strRef>
              <c:f>'CI calculator'!$I$23:$I$25</c:f>
              <c:strCache>
                <c:ptCount val="3"/>
                <c:pt idx="0">
                  <c:v>no support</c:v>
                </c:pt>
                <c:pt idx="1">
                  <c:v>cash</c:v>
                </c:pt>
                <c:pt idx="2">
                  <c:v>cash plus care</c:v>
                </c:pt>
              </c:strCache>
            </c:strRef>
          </c:cat>
          <c:val>
            <c:numRef>
              <c:f>'CI calculator'!$J$23:$J$25</c:f>
              <c:numCache>
                <c:formatCode>0</c:formatCode>
                <c:ptCount val="3"/>
                <c:pt idx="0">
                  <c:v>42.105263157894733</c:v>
                </c:pt>
                <c:pt idx="1">
                  <c:v>28.45188284518829</c:v>
                </c:pt>
                <c:pt idx="2">
                  <c:v>17.021276595744681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D6-4161-B4AE-FBA206159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1544000"/>
        <c:axId val="-242186288"/>
      </c:barChart>
      <c:catAx>
        <c:axId val="-24154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42186288"/>
        <c:crosses val="autoZero"/>
        <c:auto val="1"/>
        <c:lblAlgn val="ctr"/>
        <c:lblOffset val="100"/>
        <c:noMultiLvlLbl val="0"/>
      </c:catAx>
      <c:valAx>
        <c:axId val="-242186288"/>
        <c:scaling>
          <c:orientation val="minMax"/>
          <c:max val="60"/>
        </c:scaling>
        <c:delete val="1"/>
        <c:axPos val="l"/>
        <c:numFmt formatCode="0" sourceLinked="1"/>
        <c:majorTickMark val="out"/>
        <c:minorTickMark val="none"/>
        <c:tickLblPos val="nextTo"/>
        <c:crossAx val="-24154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44313210848601E-2"/>
          <c:y val="2.9538899743077801E-2"/>
          <c:w val="0.90728062117235297"/>
          <c:h val="0.84272423442185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'Disability scales'!$B$1</c:f>
              <c:strCache>
                <c:ptCount val="1"/>
                <c:pt idx="0">
                  <c:v>Remembering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solidFill>
                <a:schemeClr val="tx1"/>
              </a:solidFill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strRef>
              <c:f>'Disability scales'!$A$2:$A$5</c:f>
              <c:strCache>
                <c:ptCount val="4"/>
                <c:pt idx="0">
                  <c:v>No support (n=179)</c:v>
                </c:pt>
                <c:pt idx="1">
                  <c:v>Good parenting (n=51)</c:v>
                </c:pt>
                <c:pt idx="2">
                  <c:v>Cash support (n=473)</c:v>
                </c:pt>
                <c:pt idx="3">
                  <c:v>Cash plus good parenting (n=151)</c:v>
                </c:pt>
              </c:strCache>
            </c:strRef>
          </c:cat>
          <c:val>
            <c:numRef>
              <c:f>'Disability scales'!$B$2:$B$5</c:f>
              <c:numCache>
                <c:formatCode>General</c:formatCode>
                <c:ptCount val="4"/>
                <c:pt idx="0">
                  <c:v>0.43</c:v>
                </c:pt>
                <c:pt idx="1">
                  <c:v>0.41</c:v>
                </c:pt>
                <c:pt idx="2">
                  <c:v>0.34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E-497F-AFFD-F43E38C06331}"/>
            </c:ext>
          </c:extLst>
        </c:ser>
        <c:ser>
          <c:idx val="1"/>
          <c:order val="1"/>
          <c:tx>
            <c:strRef>
              <c:f>'Disability scales'!$C$1</c:f>
              <c:strCache>
                <c:ptCount val="1"/>
                <c:pt idx="0">
                  <c:v>Learning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solidFill>
                <a:schemeClr val="tx1"/>
              </a:solidFill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strRef>
              <c:f>'Disability scales'!$A$2:$A$5</c:f>
              <c:strCache>
                <c:ptCount val="4"/>
                <c:pt idx="0">
                  <c:v>No support (n=179)</c:v>
                </c:pt>
                <c:pt idx="1">
                  <c:v>Good parenting (n=51)</c:v>
                </c:pt>
                <c:pt idx="2">
                  <c:v>Cash support (n=473)</c:v>
                </c:pt>
                <c:pt idx="3">
                  <c:v>Cash plus good parenting (n=151)</c:v>
                </c:pt>
              </c:strCache>
            </c:strRef>
          </c:cat>
          <c:val>
            <c:numRef>
              <c:f>'Disability scales'!$C$2:$C$5</c:f>
              <c:numCache>
                <c:formatCode>General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0.17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E-497F-AFFD-F43E38C06331}"/>
            </c:ext>
          </c:extLst>
        </c:ser>
        <c:ser>
          <c:idx val="2"/>
          <c:order val="2"/>
          <c:tx>
            <c:strRef>
              <c:f>'Disability scales'!$D$1</c:f>
              <c:strCache>
                <c:ptCount val="1"/>
                <c:pt idx="0">
                  <c:v>Comprehension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solidFill>
                <a:schemeClr val="tx1"/>
              </a:solidFill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strRef>
              <c:f>'Disability scales'!$A$2:$A$5</c:f>
              <c:strCache>
                <c:ptCount val="4"/>
                <c:pt idx="0">
                  <c:v>No support (n=179)</c:v>
                </c:pt>
                <c:pt idx="1">
                  <c:v>Good parenting (n=51)</c:v>
                </c:pt>
                <c:pt idx="2">
                  <c:v>Cash support (n=473)</c:v>
                </c:pt>
                <c:pt idx="3">
                  <c:v>Cash plus good parenting (n=151)</c:v>
                </c:pt>
              </c:strCache>
            </c:strRef>
          </c:cat>
          <c:val>
            <c:numRef>
              <c:f>'Disability scales'!$D$2:$D$5</c:f>
              <c:numCache>
                <c:formatCode>General</c:formatCode>
                <c:ptCount val="4"/>
                <c:pt idx="0">
                  <c:v>0.06</c:v>
                </c:pt>
                <c:pt idx="1">
                  <c:v>0.1</c:v>
                </c:pt>
                <c:pt idx="2">
                  <c:v>0.04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E-497F-AFFD-F43E38C06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1358352"/>
        <c:axId val="-241477472"/>
      </c:barChart>
      <c:catAx>
        <c:axId val="-24135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1477472"/>
        <c:crosses val="autoZero"/>
        <c:auto val="1"/>
        <c:lblAlgn val="ctr"/>
        <c:lblOffset val="100"/>
        <c:noMultiLvlLbl val="0"/>
      </c:catAx>
      <c:valAx>
        <c:axId val="-241477472"/>
        <c:scaling>
          <c:orientation val="minMax"/>
          <c:max val="0.7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Avergae score </a:t>
                </a:r>
              </a:p>
            </c:rich>
          </c:tx>
          <c:layout>
            <c:manualLayout>
              <c:xMode val="edge"/>
              <c:yMode val="edge"/>
              <c:x val="2.0833333333333301E-2"/>
              <c:y val="0.382177541132604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135835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77876202974597"/>
          <c:y val="0.22451388739792899"/>
          <c:w val="0.250165682414698"/>
          <c:h val="0.21922765885880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rnd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% adolescent girls with sexual partners 5+ years older in past year</a:t>
            </a:r>
          </a:p>
        </c:rich>
      </c:tx>
      <c:layout>
        <c:manualLayout>
          <c:xMode val="edge"/>
          <c:yMode val="edge"/>
          <c:x val="0.13704292527821901"/>
          <c:y val="5.08607175245808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665423181402799E-2"/>
          <c:y val="0.17663927196286899"/>
          <c:w val="0.82624748765631295"/>
          <c:h val="0.694645703147769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1125218943621E-3"/>
                  <c:y val="-1.6453442119201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84-4D22-9E56-5B400BBF8B65}"/>
                </c:ext>
              </c:extLst>
            </c:dLbl>
            <c:dLbl>
              <c:idx val="1"/>
              <c:layout>
                <c:manualLayout>
                  <c:x val="-5.0225043788724704E-3"/>
                  <c:y val="-8.8243344905147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84-4D22-9E56-5B400BBF8B65}"/>
                </c:ext>
              </c:extLst>
            </c:dLbl>
            <c:dLbl>
              <c:idx val="2"/>
              <c:layout>
                <c:manualLayout>
                  <c:x val="2.5112521894361198E-3"/>
                  <c:y val="-1.13673703667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84-4D22-9E56-5B400BBF8B65}"/>
                </c:ext>
              </c:extLst>
            </c:dLbl>
            <c:dLbl>
              <c:idx val="3"/>
              <c:layout>
                <c:manualLayout>
                  <c:x val="-2.5112521894362998E-3"/>
                  <c:y val="-1.13673703667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84-4D22-9E56-5B400BBF8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Sheet1!$L$3:$L$6</c:f>
              <c:strCache>
                <c:ptCount val="4"/>
                <c:pt idx="0">
                  <c:v>Control</c:v>
                </c:pt>
                <c:pt idx="1">
                  <c:v>HIV+ </c:v>
                </c:pt>
                <c:pt idx="2">
                  <c:v>Control moms</c:v>
                </c:pt>
                <c:pt idx="3">
                  <c:v>HIV+ moms</c:v>
                </c:pt>
              </c:strCache>
            </c:strRef>
          </c:cat>
          <c:val>
            <c:numRef>
              <c:f>Sheet1!$M$3:$M$6</c:f>
              <c:numCache>
                <c:formatCode>General</c:formatCode>
                <c:ptCount val="4"/>
                <c:pt idx="0">
                  <c:v>4</c:v>
                </c:pt>
                <c:pt idx="1">
                  <c:v>3.6</c:v>
                </c:pt>
                <c:pt idx="2">
                  <c:v>8.6</c:v>
                </c:pt>
                <c:pt idx="3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84-4D22-9E56-5B400BBF8B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78564864"/>
        <c:axId val="-378562544"/>
      </c:barChart>
      <c:catAx>
        <c:axId val="-3785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8562544"/>
        <c:crosses val="autoZero"/>
        <c:auto val="1"/>
        <c:lblAlgn val="ctr"/>
        <c:lblOffset val="100"/>
        <c:noMultiLvlLbl val="0"/>
      </c:catAx>
      <c:valAx>
        <c:axId val="-3785625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85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% children with insufficient</a:t>
            </a:r>
            <a:r>
              <a:rPr lang="en-US" sz="2000" baseline="0" dirty="0"/>
              <a:t> food  &gt;2 days in past week</a:t>
            </a:r>
            <a:endParaRPr lang="en-US" sz="2000" dirty="0"/>
          </a:p>
        </c:rich>
      </c:tx>
      <c:layout>
        <c:manualLayout>
          <c:xMode val="edge"/>
          <c:yMode val="edge"/>
          <c:x val="0.1662913587564129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7FB-4AC7-A745-4AF44FF35B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7FB-4AC7-A745-4AF44FF35BF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7FB-4AC7-A745-4AF44FF35BF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7FB-4AC7-A745-4AF44FF35BF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E7FB-4AC7-A745-4AF44FF35BF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E7FB-4AC7-A745-4AF44FF35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Sheet1!$A$8:$A$13</c:f>
              <c:strCache>
                <c:ptCount val="6"/>
                <c:pt idx="0">
                  <c:v>healthy caregiver</c:v>
                </c:pt>
                <c:pt idx="1">
                  <c:v>other-orphan</c:v>
                </c:pt>
                <c:pt idx="2">
                  <c:v>other-sick caregiver</c:v>
                </c:pt>
                <c:pt idx="3">
                  <c:v>AIDS-orphan</c:v>
                </c:pt>
                <c:pt idx="4">
                  <c:v>AIDS-sick caregiver</c:v>
                </c:pt>
                <c:pt idx="5">
                  <c:v>AIDS-dual affected</c:v>
                </c:pt>
              </c:strCache>
            </c:strRef>
          </c:cat>
          <c:val>
            <c:numRef>
              <c:f>Sheet1!$B$8:$B$13</c:f>
              <c:numCache>
                <c:formatCode>General</c:formatCode>
                <c:ptCount val="6"/>
                <c:pt idx="0">
                  <c:v>13.8</c:v>
                </c:pt>
                <c:pt idx="1">
                  <c:v>16</c:v>
                </c:pt>
                <c:pt idx="2">
                  <c:v>14.2</c:v>
                </c:pt>
                <c:pt idx="3">
                  <c:v>22.9</c:v>
                </c:pt>
                <c:pt idx="4">
                  <c:v>32</c:v>
                </c:pt>
                <c:pt idx="5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FB-4AC7-A745-4AF44FF35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65103904"/>
        <c:axId val="-379455408"/>
      </c:barChart>
      <c:catAx>
        <c:axId val="-4651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379455408"/>
        <c:crosses val="autoZero"/>
        <c:auto val="1"/>
        <c:lblAlgn val="ctr"/>
        <c:lblOffset val="100"/>
        <c:noMultiLvlLbl val="0"/>
      </c:catAx>
      <c:valAx>
        <c:axId val="-379455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65103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 dirty="0"/>
              <a:t>%</a:t>
            </a:r>
            <a:r>
              <a:rPr lang="en-GB" sz="2000" baseline="0" dirty="0"/>
              <a:t> children reporting stigmatization</a:t>
            </a:r>
            <a:endParaRPr lang="en-GB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A50-47D0-BBC3-85A7DC61529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A50-47D0-BBC3-85A7DC61529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8A50-47D0-BBC3-85A7DC61529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Sheet1!$B$339:$B$344</c:f>
              <c:strCache>
                <c:ptCount val="6"/>
                <c:pt idx="0">
                  <c:v>healthy caregiver</c:v>
                </c:pt>
                <c:pt idx="1">
                  <c:v>other orphan</c:v>
                </c:pt>
                <c:pt idx="2">
                  <c:v>other-sick caregiver</c:v>
                </c:pt>
                <c:pt idx="3">
                  <c:v>AIDS-orphan</c:v>
                </c:pt>
                <c:pt idx="4">
                  <c:v>AIDS-sick caregiver</c:v>
                </c:pt>
                <c:pt idx="5">
                  <c:v>AIDS dual-affected</c:v>
                </c:pt>
              </c:strCache>
            </c:strRef>
          </c:cat>
          <c:val>
            <c:numRef>
              <c:f>Sheet1!$C$339:$C$344</c:f>
              <c:numCache>
                <c:formatCode>General</c:formatCode>
                <c:ptCount val="6"/>
                <c:pt idx="0">
                  <c:v>21.8</c:v>
                </c:pt>
                <c:pt idx="1">
                  <c:v>28.8</c:v>
                </c:pt>
                <c:pt idx="2">
                  <c:v>22.7</c:v>
                </c:pt>
                <c:pt idx="3">
                  <c:v>42.2</c:v>
                </c:pt>
                <c:pt idx="4">
                  <c:v>41.1</c:v>
                </c:pt>
                <c:pt idx="5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50-47D0-BBC3-85A7DC615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5806800"/>
        <c:axId val="-775804752"/>
      </c:barChart>
      <c:catAx>
        <c:axId val="-77580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-775804752"/>
        <c:crosses val="autoZero"/>
        <c:auto val="1"/>
        <c:lblAlgn val="ctr"/>
        <c:lblOffset val="100"/>
        <c:noMultiLvlLbl val="0"/>
      </c:catAx>
      <c:valAx>
        <c:axId val="-775804752"/>
        <c:scaling>
          <c:orientation val="minMax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775806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Sherr</a:t>
            </a:r>
            <a:r>
              <a:rPr lang="en-GB" sz="2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et al (2016) effect of caregiver illness on child depression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395135583225806E-2"/>
          <c:y val="0.18155662442735099"/>
          <c:w val="0.70034431122088003"/>
          <c:h val="0.727518020873498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HIV infection (n=106)</c:v>
                </c:pt>
              </c:strCache>
            </c:strRef>
          </c:tx>
          <c:spPr>
            <a:ln w="8890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Follow up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1.5</c:v>
                </c:pt>
                <c:pt idx="1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04-4E62-B693-BF4B4030AD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Depression (n=165)</c:v>
                </c:pt>
              </c:strCache>
            </c:strRef>
          </c:tx>
          <c:spPr>
            <a:ln w="889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Follow up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1.25</c:v>
                </c:pt>
                <c:pt idx="1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04-4E62-B693-BF4B4030AD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HIV infection + Depression (n=56)</c:v>
                </c:pt>
              </c:strCache>
            </c:strRef>
          </c:tx>
          <c:spPr>
            <a:ln w="889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Follow up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0.7</c:v>
                </c:pt>
                <c:pt idx="1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04-4E62-B693-BF4B4030AD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None (n=472)</c:v>
                </c:pt>
              </c:strCache>
            </c:strRef>
          </c:tx>
          <c:spPr>
            <a:ln w="889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Baseline</c:v>
                </c:pt>
                <c:pt idx="1">
                  <c:v>Follow up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1.04</c:v>
                </c:pt>
                <c:pt idx="1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04-4E62-B693-BF4B4030A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75381888"/>
        <c:axId val="-775378624"/>
      </c:lineChart>
      <c:catAx>
        <c:axId val="-77538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GB"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775378624"/>
        <c:crosses val="autoZero"/>
        <c:auto val="1"/>
        <c:lblAlgn val="ctr"/>
        <c:lblOffset val="100"/>
        <c:noMultiLvlLbl val="0"/>
      </c:catAx>
      <c:valAx>
        <c:axId val="-775378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>
                    <a:latin typeface="Arial" panose="020B0604020202020204" pitchFamily="34" charset="0"/>
                    <a:cs typeface="Arial" panose="020B0604020202020204" pitchFamily="34" charset="0"/>
                  </a:rPr>
                  <a:t>Child depression mean scores</a:t>
                </a:r>
              </a:p>
            </c:rich>
          </c:tx>
          <c:layout>
            <c:manualLayout>
              <c:xMode val="edge"/>
              <c:yMode val="edge"/>
              <c:x val="6.02971939490104E-3"/>
              <c:y val="0.3533302263800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77538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15991860353596"/>
          <c:y val="0.22753068286530201"/>
          <c:w val="0.32075092321176102"/>
          <c:h val="0.220730376363411"/>
        </c:manualLayout>
      </c:layout>
      <c:overlay val="0"/>
      <c:txPr>
        <a:bodyPr/>
        <a:lstStyle/>
        <a:p>
          <a:pPr>
            <a:defRPr lang="en-GB"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 algn="l">
              <a:defRPr sz="2400"/>
            </a:pPr>
            <a:r>
              <a:rPr lang="en-US" sz="2400" dirty="0"/>
              <a:t>%</a:t>
            </a:r>
            <a:r>
              <a:rPr lang="en-US" sz="2400" baseline="0" dirty="0"/>
              <a:t> A</a:t>
            </a:r>
            <a:r>
              <a:rPr lang="en-US" sz="2400" dirty="0"/>
              <a:t>dolescents with past-month suicide attempts at Year</a:t>
            </a:r>
            <a:r>
              <a:rPr lang="en-US" sz="2400" baseline="0" dirty="0"/>
              <a:t> 2</a:t>
            </a:r>
            <a:r>
              <a:rPr lang="en-US" sz="2400" dirty="0"/>
              <a:t>, by Year</a:t>
            </a:r>
            <a:r>
              <a:rPr lang="en-US" sz="2400" baseline="0" dirty="0"/>
              <a:t> 1</a:t>
            </a:r>
            <a:r>
              <a:rPr lang="en-US" sz="2400" dirty="0"/>
              <a:t> AIDS-related adversities</a:t>
            </a:r>
          </a:p>
        </c:rich>
      </c:tx>
      <c:layout>
        <c:manualLayout>
          <c:xMode val="edge"/>
          <c:yMode val="edge"/>
          <c:x val="7.0908355205599294E-2"/>
          <c:y val="3.97524230420963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43416447944001"/>
          <c:y val="0.21549837718595499"/>
          <c:w val="0.54549912510936105"/>
          <c:h val="0.61077473999575205"/>
        </c:manualLayout>
      </c:layout>
      <c:lineChart>
        <c:grouping val="standard"/>
        <c:varyColors val="0"/>
        <c:ser>
          <c:idx val="0"/>
          <c:order val="0"/>
          <c:tx>
            <c:strRef>
              <c:f>Sheet1!$Q$77</c:f>
              <c:strCache>
                <c:ptCount val="1"/>
                <c:pt idx="0">
                  <c:v>Suicide attempts</c:v>
                </c:pt>
              </c:strCache>
            </c:strRef>
          </c:tx>
          <c:spPr>
            <a:ln w="38100" cmpd="sng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12700" cmpd="sng">
                <a:solidFill>
                  <a:schemeClr val="tx1"/>
                </a:solidFill>
              </a:ln>
            </c:spPr>
          </c:marker>
          <c:cat>
            <c:strRef>
              <c:f>Sheet1!$P$78:$P$84</c:f>
              <c:strCache>
                <c:ptCount val="7"/>
                <c:pt idx="0">
                  <c:v>ACE 0</c:v>
                </c:pt>
                <c:pt idx="1">
                  <c:v>ACE 1</c:v>
                </c:pt>
                <c:pt idx="2">
                  <c:v>ACE 2</c:v>
                </c:pt>
                <c:pt idx="3">
                  <c:v>ACE 3</c:v>
                </c:pt>
                <c:pt idx="4">
                  <c:v>ACE 4</c:v>
                </c:pt>
                <c:pt idx="5">
                  <c:v>ACE 5</c:v>
                </c:pt>
                <c:pt idx="6">
                  <c:v>ACE 6+</c:v>
                </c:pt>
              </c:strCache>
            </c:strRef>
          </c:cat>
          <c:val>
            <c:numRef>
              <c:f>Sheet1!$Q$78:$Q$84</c:f>
              <c:numCache>
                <c:formatCode>General</c:formatCode>
                <c:ptCount val="7"/>
                <c:pt idx="0">
                  <c:v>1.9</c:v>
                </c:pt>
                <c:pt idx="1">
                  <c:v>2.6</c:v>
                </c:pt>
                <c:pt idx="2">
                  <c:v>4.5</c:v>
                </c:pt>
                <c:pt idx="3">
                  <c:v>4.7</c:v>
                </c:pt>
                <c:pt idx="4">
                  <c:v>4</c:v>
                </c:pt>
                <c:pt idx="5">
                  <c:v>5.2</c:v>
                </c:pt>
                <c:pt idx="6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A6-4ABE-91EA-72E1C3C0247F}"/>
            </c:ext>
          </c:extLst>
        </c:ser>
        <c:ser>
          <c:idx val="1"/>
          <c:order val="1"/>
          <c:tx>
            <c:strRef>
              <c:f>Sheet1!$R$77</c:f>
              <c:strCache>
                <c:ptCount val="1"/>
                <c:pt idx="0">
                  <c:v>Suicide planning</c:v>
                </c:pt>
              </c:strCache>
            </c:strRef>
          </c:tx>
          <c:spPr>
            <a:ln w="38100" cmpd="sng">
              <a:solidFill>
                <a:srgbClr val="4F81BD"/>
              </a:solidFill>
            </a:ln>
          </c:spPr>
          <c:marker>
            <c:spPr>
              <a:solidFill>
                <a:schemeClr val="accent1"/>
              </a:solidFill>
              <a:ln w="19050" cmpd="sng">
                <a:solidFill>
                  <a:srgbClr val="4F81BD"/>
                </a:solidFill>
              </a:ln>
            </c:spPr>
          </c:marker>
          <c:cat>
            <c:strRef>
              <c:f>Sheet1!$P$78:$P$84</c:f>
              <c:strCache>
                <c:ptCount val="7"/>
                <c:pt idx="0">
                  <c:v>ACE 0</c:v>
                </c:pt>
                <c:pt idx="1">
                  <c:v>ACE 1</c:v>
                </c:pt>
                <c:pt idx="2">
                  <c:v>ACE 2</c:v>
                </c:pt>
                <c:pt idx="3">
                  <c:v>ACE 3</c:v>
                </c:pt>
                <c:pt idx="4">
                  <c:v>ACE 4</c:v>
                </c:pt>
                <c:pt idx="5">
                  <c:v>ACE 5</c:v>
                </c:pt>
                <c:pt idx="6">
                  <c:v>ACE 6+</c:v>
                </c:pt>
              </c:strCache>
            </c:strRef>
          </c:cat>
          <c:val>
            <c:numRef>
              <c:f>Sheet1!$R$78:$R$84</c:f>
              <c:numCache>
                <c:formatCode>General</c:formatCode>
                <c:ptCount val="7"/>
                <c:pt idx="0">
                  <c:v>2.4</c:v>
                </c:pt>
                <c:pt idx="1">
                  <c:v>4.0999999999999996</c:v>
                </c:pt>
                <c:pt idx="2">
                  <c:v>6</c:v>
                </c:pt>
                <c:pt idx="3">
                  <c:v>7.3</c:v>
                </c:pt>
                <c:pt idx="4">
                  <c:v>6.3</c:v>
                </c:pt>
                <c:pt idx="5">
                  <c:v>11.7</c:v>
                </c:pt>
                <c:pt idx="6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A6-4ABE-91EA-72E1C3C0247F}"/>
            </c:ext>
          </c:extLst>
        </c:ser>
        <c:ser>
          <c:idx val="2"/>
          <c:order val="2"/>
          <c:tx>
            <c:strRef>
              <c:f>Sheet1!$S$77</c:f>
              <c:strCache>
                <c:ptCount val="1"/>
                <c:pt idx="0">
                  <c:v>Suicide ideation</c:v>
                </c:pt>
              </c:strCache>
            </c:strRef>
          </c:tx>
          <c:spPr>
            <a:ln w="38100" cmpd="sng">
              <a:solidFill>
                <a:srgbClr val="000090"/>
              </a:solidFill>
              <a:prstDash val="solid"/>
            </a:ln>
          </c:spPr>
          <c:marker>
            <c:spPr>
              <a:solidFill>
                <a:srgbClr val="000090"/>
              </a:solidFill>
              <a:ln w="28575" cmpd="sng">
                <a:prstDash val="dash"/>
              </a:ln>
            </c:spPr>
          </c:marker>
          <c:cat>
            <c:strRef>
              <c:f>Sheet1!$P$78:$P$84</c:f>
              <c:strCache>
                <c:ptCount val="7"/>
                <c:pt idx="0">
                  <c:v>ACE 0</c:v>
                </c:pt>
                <c:pt idx="1">
                  <c:v>ACE 1</c:v>
                </c:pt>
                <c:pt idx="2">
                  <c:v>ACE 2</c:v>
                </c:pt>
                <c:pt idx="3">
                  <c:v>ACE 3</c:v>
                </c:pt>
                <c:pt idx="4">
                  <c:v>ACE 4</c:v>
                </c:pt>
                <c:pt idx="5">
                  <c:v>ACE 5</c:v>
                </c:pt>
                <c:pt idx="6">
                  <c:v>ACE 6+</c:v>
                </c:pt>
              </c:strCache>
            </c:strRef>
          </c:cat>
          <c:val>
            <c:numRef>
              <c:f>Sheet1!$S$78:$S$84</c:f>
              <c:numCache>
                <c:formatCode>General</c:formatCode>
                <c:ptCount val="7"/>
                <c:pt idx="0">
                  <c:v>4.2</c:v>
                </c:pt>
                <c:pt idx="1">
                  <c:v>6.3</c:v>
                </c:pt>
                <c:pt idx="2">
                  <c:v>8.7000000000000011</c:v>
                </c:pt>
                <c:pt idx="3">
                  <c:v>10.6</c:v>
                </c:pt>
                <c:pt idx="4">
                  <c:v>7.4</c:v>
                </c:pt>
                <c:pt idx="5">
                  <c:v>15.6</c:v>
                </c:pt>
                <c:pt idx="6">
                  <c:v>15.6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A6-4ABE-91EA-72E1C3C02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29626288"/>
        <c:axId val="-261574352"/>
      </c:lineChart>
      <c:catAx>
        <c:axId val="-32962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61574352"/>
        <c:crosses val="autoZero"/>
        <c:auto val="1"/>
        <c:lblAlgn val="ctr"/>
        <c:lblOffset val="100"/>
        <c:noMultiLvlLbl val="0"/>
      </c:catAx>
      <c:valAx>
        <c:axId val="-261574352"/>
        <c:scaling>
          <c:orientation val="minMax"/>
          <c:max val="16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with suicidal behaviour</a:t>
                </a:r>
              </a:p>
            </c:rich>
          </c:tx>
          <c:layout>
            <c:manualLayout>
              <c:xMode val="edge"/>
              <c:yMode val="edge"/>
              <c:x val="4.8853783902012199E-2"/>
              <c:y val="0.359036521700247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32962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33468163450797"/>
          <c:y val="0.212706590975453"/>
          <c:w val="0.290594256125356"/>
          <c:h val="0.2232380496224020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78104149777198E-2"/>
          <c:y val="3.4590511785767601E-2"/>
          <c:w val="0.91187956016232297"/>
          <c:h val="0.872856397626505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Sheet1!$A$9:$A$12</c:f>
              <c:strCache>
                <c:ptCount val="4"/>
                <c:pt idx="0">
                  <c:v>Healthy family</c:v>
                </c:pt>
                <c:pt idx="1">
                  <c:v>AIDS-sick parent</c:v>
                </c:pt>
                <c:pt idx="2">
                  <c:v>Abused &amp; hungry</c:v>
                </c:pt>
                <c:pt idx="3">
                  <c:v>AIDS-sick parent,         abused, hungry</c:v>
                </c:pt>
              </c:strCache>
            </c:strRef>
          </c:cat>
          <c:val>
            <c:numRef>
              <c:f>Sheet1!$B$9:$B$12</c:f>
              <c:numCache>
                <c:formatCode>0%</c:formatCode>
                <c:ptCount val="4"/>
                <c:pt idx="0">
                  <c:v>8.9999999999999993E-3</c:v>
                </c:pt>
                <c:pt idx="1">
                  <c:v>7.0999999999999994E-2</c:v>
                </c:pt>
                <c:pt idx="2">
                  <c:v>0.125</c:v>
                </c:pt>
                <c:pt idx="3">
                  <c:v>0.57100000000000095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D-431B-B0F1-306620163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34188384"/>
        <c:axId val="-333566528"/>
      </c:barChart>
      <c:catAx>
        <c:axId val="-33418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333566528"/>
        <c:crosses val="autoZero"/>
        <c:auto val="1"/>
        <c:lblAlgn val="ctr"/>
        <c:lblOffset val="100"/>
        <c:noMultiLvlLbl val="0"/>
      </c:catAx>
      <c:valAx>
        <c:axId val="-333566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334188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2000" dirty="0">
                <a:effectLst/>
                <a:latin typeface="+mj-lt"/>
              </a:rPr>
              <a:t> </a:t>
            </a:r>
            <a:r>
              <a:rPr lang="en-GB" sz="1800" dirty="0">
                <a:effectLst/>
                <a:latin typeface="+mj-lt"/>
              </a:rPr>
              <a:t>% Incidence</a:t>
            </a:r>
            <a:r>
              <a:rPr lang="en-GB" sz="1800" baseline="0" dirty="0">
                <a:effectLst/>
                <a:latin typeface="+mj-lt"/>
              </a:rPr>
              <a:t> of transactional sex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GB" sz="1800" baseline="0" dirty="0">
                <a:effectLst/>
                <a:latin typeface="+mj-lt"/>
              </a:rPr>
              <a:t> (OR .49 CI .26-.93*)</a:t>
            </a:r>
            <a:endParaRPr lang="en-GB" sz="18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2781973187174599E-2"/>
          <c:y val="5.73326497304268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351127771279098E-2"/>
          <c:y val="0.101538321640045"/>
          <c:w val="0.77810215987130504"/>
          <c:h val="0.80728192210692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No Household Grant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Sheet1!$A$6:$A$7</c:f>
              <c:strCache>
                <c:ptCount val="2"/>
                <c:pt idx="0">
                  <c:v>12-14 years</c:v>
                </c:pt>
                <c:pt idx="1">
                  <c:v>15-17 years</c:v>
                </c:pt>
              </c:strCache>
            </c:strRef>
          </c:cat>
          <c:val>
            <c:numRef>
              <c:f>Sheet1!$B$6:$B$7</c:f>
              <c:numCache>
                <c:formatCode>General</c:formatCode>
                <c:ptCount val="2"/>
                <c:pt idx="0">
                  <c:v>3.4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5-4155-9D2F-B059AE971F12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Household Grant Receipt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Sheet1!$A$6:$A$7</c:f>
              <c:strCache>
                <c:ptCount val="2"/>
                <c:pt idx="0">
                  <c:v>12-14 years</c:v>
                </c:pt>
                <c:pt idx="1">
                  <c:v>15-17 years</c:v>
                </c:pt>
              </c:strCache>
            </c:strRef>
          </c:cat>
          <c:val>
            <c:numRef>
              <c:f>Sheet1!$C$6:$C$7</c:f>
              <c:numCache>
                <c:formatCode>General</c:formatCode>
                <c:ptCount val="2"/>
                <c:pt idx="0">
                  <c:v>1.3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5-4155-9D2F-B059AE971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5316192"/>
        <c:axId val="-775313440"/>
      </c:barChart>
      <c:catAx>
        <c:axId val="-77531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j-lt"/>
              </a:defRPr>
            </a:pPr>
            <a:endParaRPr lang="en-US"/>
          </a:p>
        </c:txPr>
        <c:crossAx val="-775313440"/>
        <c:crosses val="autoZero"/>
        <c:auto val="1"/>
        <c:lblAlgn val="ctr"/>
        <c:lblOffset val="100"/>
        <c:noMultiLvlLbl val="0"/>
      </c:catAx>
      <c:valAx>
        <c:axId val="-775313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-7753161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GB" sz="1800" dirty="0">
                <a:latin typeface="+mj-lt"/>
              </a:rPr>
              <a:t> % Incidence</a:t>
            </a:r>
            <a:r>
              <a:rPr lang="en-GB" sz="1800" baseline="0" dirty="0">
                <a:latin typeface="+mj-lt"/>
              </a:rPr>
              <a:t> of age-disparate sex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GB" sz="1800" baseline="0" dirty="0">
                <a:latin typeface="+mj-lt"/>
              </a:rPr>
              <a:t>(OR .29 CI .13-.67**)</a:t>
            </a:r>
            <a:endParaRPr lang="en-GB" sz="1800" dirty="0">
              <a:latin typeface="+mj-lt"/>
            </a:endParaRPr>
          </a:p>
        </c:rich>
      </c:tx>
      <c:layout>
        <c:manualLayout>
          <c:xMode val="edge"/>
          <c:yMode val="edge"/>
          <c:x val="0.153036214913116"/>
          <c:y val="8.146701505406410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2867545080876E-2"/>
          <c:y val="9.38235313150102E-2"/>
          <c:w val="0.75071624121510305"/>
          <c:h val="0.80692507813774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No Household Grant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Sheet2!$A$6:$A$7</c:f>
              <c:strCache>
                <c:ptCount val="2"/>
                <c:pt idx="0">
                  <c:v>12-14 years</c:v>
                </c:pt>
                <c:pt idx="1">
                  <c:v>15-17 years</c:v>
                </c:pt>
              </c:strCache>
            </c:strRef>
          </c:cat>
          <c:val>
            <c:numRef>
              <c:f>Sheet2!$B$6:$B$7</c:f>
              <c:numCache>
                <c:formatCode>General</c:formatCode>
                <c:ptCount val="2"/>
                <c:pt idx="0">
                  <c:v>3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D-4E14-B0CF-88F2D2705E29}"/>
            </c:ext>
          </c:extLst>
        </c:ser>
        <c:ser>
          <c:idx val="1"/>
          <c:order val="1"/>
          <c:tx>
            <c:strRef>
              <c:f>Sheet2!$C$5</c:f>
              <c:strCache>
                <c:ptCount val="1"/>
                <c:pt idx="0">
                  <c:v>Household Grant Receipt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Sheet2!$A$6:$A$7</c:f>
              <c:strCache>
                <c:ptCount val="2"/>
                <c:pt idx="0">
                  <c:v>12-14 years</c:v>
                </c:pt>
                <c:pt idx="1">
                  <c:v>15-17 years</c:v>
                </c:pt>
              </c:strCache>
            </c:strRef>
          </c:cat>
          <c:val>
            <c:numRef>
              <c:f>Sheet2!$C$6:$C$7</c:f>
              <c:numCache>
                <c:formatCode>General</c:formatCode>
                <c:ptCount val="2"/>
                <c:pt idx="0">
                  <c:v>0.60000000000000098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D-4E14-B0CF-88F2D2705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5290480"/>
        <c:axId val="-775287728"/>
      </c:barChart>
      <c:catAx>
        <c:axId val="-77529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j-lt"/>
              </a:defRPr>
            </a:pPr>
            <a:endParaRPr lang="en-US"/>
          </a:p>
        </c:txPr>
        <c:crossAx val="-775287728"/>
        <c:crosses val="autoZero"/>
        <c:auto val="1"/>
        <c:lblAlgn val="ctr"/>
        <c:lblOffset val="100"/>
        <c:noMultiLvlLbl val="0"/>
      </c:catAx>
      <c:valAx>
        <c:axId val="-775287728"/>
        <c:scaling>
          <c:orientation val="minMax"/>
          <c:max val="8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7752904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04348150831"/>
          <c:y val="2.8258038995929002E-2"/>
          <c:w val="0.76214461271308198"/>
          <c:h val="0.880438654845496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4AF7"/>
            </a:solidFill>
          </c:spPr>
          <c:invertIfNegative val="0"/>
          <c:dLbls>
            <c:dLbl>
              <c:idx val="0"/>
              <c:layout>
                <c:manualLayout>
                  <c:x val="-5.0167210868983002E-3"/>
                  <c:y val="-9.2592592592592601E-2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C8-42AB-B33B-86717F017C13}"/>
                </c:ext>
              </c:extLst>
            </c:dLbl>
            <c:dLbl>
              <c:idx val="1"/>
              <c:layout>
                <c:manualLayout>
                  <c:x val="0"/>
                  <c:y val="-3.7037037037036903E-2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C8-42AB-B33B-86717F017C13}"/>
                </c:ext>
              </c:extLst>
            </c:dLbl>
            <c:dLbl>
              <c:idx val="2"/>
              <c:layout>
                <c:manualLayout>
                  <c:x val="5.0163260694898798E-3"/>
                  <c:y val="-5.5555555555555497E-2"/>
                </c:manualLayout>
              </c:layout>
              <c:tx>
                <c:rich>
                  <a:bodyPr/>
                  <a:lstStyle/>
                  <a:p>
                    <a:r>
                      <a:rPr lang="mr-IN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C8-42AB-B33B-86717F017C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4</c:v>
                </c:pt>
              </c:numLit>
            </c:plus>
            <c:minus>
              <c:numLit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3</c:v>
                </c:pt>
              </c:numLit>
            </c:minus>
          </c:errBars>
          <c:cat>
            <c:strRef>
              <c:f>'CI calculator'!$J$3:$J$5</c:f>
              <c:strCache>
                <c:ptCount val="3"/>
                <c:pt idx="0">
                  <c:v>no support</c:v>
                </c:pt>
                <c:pt idx="1">
                  <c:v>cash</c:v>
                </c:pt>
                <c:pt idx="2">
                  <c:v>cash plus care</c:v>
                </c:pt>
              </c:strCache>
            </c:strRef>
          </c:cat>
          <c:val>
            <c:numRef>
              <c:f>'CI calculator'!$K$3:$K$5</c:f>
              <c:numCache>
                <c:formatCode>General</c:formatCode>
                <c:ptCount val="3"/>
                <c:pt idx="0">
                  <c:v>41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C8-42AB-B33B-86717F017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33611184"/>
        <c:axId val="-330160224"/>
      </c:barChart>
      <c:catAx>
        <c:axId val="-33361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330160224"/>
        <c:crosses val="autoZero"/>
        <c:auto val="1"/>
        <c:lblAlgn val="ctr"/>
        <c:lblOffset val="100"/>
        <c:noMultiLvlLbl val="0"/>
      </c:catAx>
      <c:valAx>
        <c:axId val="-330160224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crossAx val="-33361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0.74069</cdr:x>
      <cdr:y>0.47784</cdr:y>
    </cdr:from>
    <cdr:to>
      <cdr:x>0.97627</cdr:x>
      <cdr:y>0.90043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772880" y="3205825"/>
          <a:ext cx="2154144" cy="2835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u="sng" dirty="0">
              <a:latin typeface="+mj-lt"/>
            </a:rPr>
            <a:t>AIDS-related adverse experiences (ACE</a:t>
          </a:r>
          <a:r>
            <a:rPr lang="en-US" sz="1000" u="sng" dirty="0">
              <a:latin typeface="+mj-lt"/>
            </a:rPr>
            <a:t>):</a:t>
          </a:r>
        </a:p>
        <a:p xmlns:a="http://schemas.openxmlformats.org/drawingml/2006/main">
          <a:r>
            <a:rPr lang="en-GB" sz="1600" dirty="0">
              <a:solidFill>
                <a:srgbClr val="000000"/>
              </a:solidFill>
              <a:latin typeface="Calibri" charset="0"/>
            </a:rPr>
            <a:t>AIDS-</a:t>
          </a:r>
          <a:r>
            <a:rPr lang="en-GB" sz="1600" dirty="0" err="1">
              <a:solidFill>
                <a:srgbClr val="000000"/>
              </a:solidFill>
              <a:latin typeface="Calibri" charset="0"/>
            </a:rPr>
            <a:t>orphanhood</a:t>
          </a:r>
          <a:r>
            <a:rPr lang="en-GB" sz="1600" dirty="0">
              <a:solidFill>
                <a:srgbClr val="000000"/>
              </a:solidFill>
              <a:latin typeface="Calibri" charset="0"/>
            </a:rPr>
            <a:t>, parental AIDS-illness; </a:t>
          </a:r>
          <a:endParaRPr lang="en-US" sz="1600" dirty="0">
            <a:latin typeface="+mj-lt"/>
          </a:endParaRPr>
        </a:p>
        <a:p xmlns:a="http://schemas.openxmlformats.org/drawingml/2006/main">
          <a:r>
            <a:rPr lang="en-GB" sz="1600" dirty="0">
              <a:solidFill>
                <a:srgbClr val="000000"/>
              </a:solidFill>
              <a:latin typeface="Calibri" charset="0"/>
            </a:rPr>
            <a:t>Abuse: physical, emotional, sexual; domestic violence; parental death by homicide; community violence; hunger</a:t>
          </a:r>
        </a:p>
        <a:p xmlns:a="http://schemas.openxmlformats.org/drawingml/2006/main">
          <a:endParaRPr lang="en-US" sz="1000" dirty="0">
            <a:latin typeface="+mj-lt"/>
          </a:endParaRPr>
        </a:p>
        <a:p xmlns:a="http://schemas.openxmlformats.org/drawingml/2006/main">
          <a:endParaRPr lang="en-US" sz="1000" dirty="0">
            <a:latin typeface="+mj-lt"/>
          </a:endParaRPr>
        </a:p>
        <a:p xmlns:a="http://schemas.openxmlformats.org/drawingml/2006/main">
          <a:endParaRPr lang="en-US" sz="10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0.07407</cdr:x>
      <cdr:y>0.15892</cdr:y>
    </cdr:from>
    <cdr:to>
      <cdr:x>0.92593</cdr:x>
      <cdr:y>0.16006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58629AB6-17D7-43B1-B535-FF11151C45D8}"/>
            </a:ext>
          </a:extLst>
        </cdr:cNvPr>
        <cdr:cNvCxnSpPr/>
      </cdr:nvCxnSpPr>
      <cdr:spPr>
        <a:xfrm xmlns:a="http://schemas.openxmlformats.org/drawingml/2006/main" flipV="1">
          <a:off x="677284" y="1066218"/>
          <a:ext cx="7789431" cy="7632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0.74016</cdr:x>
      <cdr:y>0.21664</cdr:y>
    </cdr:from>
    <cdr:to>
      <cdr:x>1</cdr:x>
      <cdr:y>0.38549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0068" y="1153934"/>
          <a:ext cx="1600135" cy="89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5E90A-A073-A446-8FBB-F7CCD8B3AC58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785FA-2C30-9C4C-817E-220C2FCE2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85FA-2C30-9C4C-817E-220C2FCE28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85FA-2C30-9C4C-817E-220C2FCE28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50ED135-1E4D-0745-A76C-9AFAAD11F9BA}" type="slidenum">
              <a:rPr lang="en-GB">
                <a:latin typeface="Calibri" charset="0"/>
              </a:rPr>
              <a:pPr eaLnBrk="1" hangingPunct="1"/>
              <a:t>3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5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32AF39E-C081-DC4E-8295-E4F782F91226}" type="slidenum">
              <a:rPr lang="en-GB">
                <a:latin typeface="Calibri" charset="0"/>
              </a:rPr>
              <a:pPr eaLnBrk="1" hangingPunct="1"/>
              <a:t>4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4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4EFFB-482F-874C-BC8D-851D16841E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second questions was: is CBO attendance associated with better outcomes? </a:t>
            </a:r>
          </a:p>
          <a:p>
            <a:r>
              <a:rPr lang="en-US" altLang="en-US" smtClean="0"/>
              <a:t>Children who were in contact with CBO since 2012 showed better outcomes compared to the non-attenders. These effects persisted over time. 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0815AA-C866-48C5-ABC0-1CBDE4BDAD53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51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 </a:t>
            </a:r>
            <a:r>
              <a:rPr lang="mr-IN" dirty="0" smtClean="0"/>
              <a:t>–</a:t>
            </a:r>
            <a:r>
              <a:rPr lang="en-US" dirty="0" smtClean="0"/>
              <a:t> keep this one! Good to keep in</a:t>
            </a:r>
          </a:p>
          <a:p>
            <a:r>
              <a:rPr lang="en-US" dirty="0" smtClean="0"/>
              <a:t>Add a slide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Tamsen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Rochat’s</a:t>
            </a:r>
            <a:r>
              <a:rPr lang="en-US" baseline="0" dirty="0" smtClean="0"/>
              <a:t> RCT</a:t>
            </a:r>
          </a:p>
          <a:p>
            <a:r>
              <a:rPr lang="en-US" baseline="0" dirty="0" smtClean="0"/>
              <a:t>Lorraine’s slides on CCS</a:t>
            </a:r>
          </a:p>
          <a:p>
            <a:r>
              <a:rPr lang="en-US" baseline="0" dirty="0" smtClean="0"/>
              <a:t>Add something on access to services?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85FA-2C30-9C4C-817E-220C2FCE28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diagram to full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85FA-2C30-9C4C-817E-220C2FCE28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4EFFB-482F-874C-BC8D-851D16841E4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2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4EFFB-482F-874C-BC8D-851D16841E4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784BE-2571-7B4A-ACDE-FE6343DBC02E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9B3D-BE0D-7F43-A512-278BC7B6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4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jpeg"/><Relationship Id="rId3" Type="http://schemas.openxmlformats.org/officeDocument/2006/relationships/hyperlink" Target="http://www.nrf.ac.za/" TargetMode="External"/><Relationship Id="rId21" Type="http://schemas.openxmlformats.org/officeDocument/2006/relationships/image" Target="../media/image33.png"/><Relationship Id="rId34" Type="http://schemas.openxmlformats.org/officeDocument/2006/relationships/image" Target="../media/image4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gif"/><Relationship Id="rId25" Type="http://schemas.openxmlformats.org/officeDocument/2006/relationships/image" Target="../media/image37.png"/><Relationship Id="rId33" Type="http://schemas.openxmlformats.org/officeDocument/2006/relationships/image" Target="../media/image44.tiff"/><Relationship Id="rId38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11" Type="http://schemas.openxmlformats.org/officeDocument/2006/relationships/image" Target="../media/image23.jpeg"/><Relationship Id="rId24" Type="http://schemas.openxmlformats.org/officeDocument/2006/relationships/image" Target="../media/image36.png"/><Relationship Id="rId32" Type="http://schemas.openxmlformats.org/officeDocument/2006/relationships/image" Target="../media/image43.png"/><Relationship Id="rId37" Type="http://schemas.openxmlformats.org/officeDocument/2006/relationships/image" Target="../media/image48.jp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39.jpeg"/><Relationship Id="rId36" Type="http://schemas.openxmlformats.org/officeDocument/2006/relationships/image" Target="../media/image47.tiff"/><Relationship Id="rId10" Type="http://schemas.openxmlformats.org/officeDocument/2006/relationships/image" Target="../media/image22.png"/><Relationship Id="rId19" Type="http://schemas.openxmlformats.org/officeDocument/2006/relationships/image" Target="../media/image31.jpg"/><Relationship Id="rId31" Type="http://schemas.openxmlformats.org/officeDocument/2006/relationships/image" Target="../media/image4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Relationship Id="rId27" Type="http://schemas.openxmlformats.org/officeDocument/2006/relationships/hyperlink" Target="http://www.eseb2009.it/adminupload/image/Oxford_University_press_Sfondo%20_Blu.jpeg" TargetMode="External"/><Relationship Id="rId30" Type="http://schemas.openxmlformats.org/officeDocument/2006/relationships/image" Target="../media/image41.jpeg"/><Relationship Id="rId35" Type="http://schemas.openxmlformats.org/officeDocument/2006/relationships/image" Target="../media/image46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61" y="394692"/>
            <a:ext cx="88759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Adolescents and Family HIV/AIDS</a:t>
            </a:r>
            <a:endParaRPr lang="en-US" sz="2400" b="1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Supporting Success for Africa’s Next Generation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Professor </a:t>
            </a:r>
            <a:r>
              <a:rPr lang="en-US" sz="2000" b="1" dirty="0">
                <a:solidFill>
                  <a:schemeClr val="bg1"/>
                </a:solidFill>
              </a:rPr>
              <a:t>Lucie Cluver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Oxford </a:t>
            </a:r>
            <a:r>
              <a:rPr lang="en-US" sz="2000" b="1" dirty="0" smtClean="0">
                <a:solidFill>
                  <a:schemeClr val="bg1"/>
                </a:solidFill>
              </a:rPr>
              <a:t>University &amp; University </a:t>
            </a:r>
            <a:r>
              <a:rPr lang="en-US" sz="2000" b="1" dirty="0">
                <a:solidFill>
                  <a:schemeClr val="bg1"/>
                </a:solidFill>
              </a:rPr>
              <a:t>of Cape </a:t>
            </a:r>
            <a:r>
              <a:rPr lang="en-US" sz="2000" b="1" dirty="0" smtClean="0">
                <a:solidFill>
                  <a:schemeClr val="bg1"/>
                </a:solidFill>
              </a:rPr>
              <a:t>Town</a:t>
            </a: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No conflict of interest to disclose</a:t>
            </a:r>
            <a:endParaRPr lang="en-US" sz="1400" b="1" i="1" dirty="0">
              <a:solidFill>
                <a:schemeClr val="bg1"/>
              </a:solidFill>
            </a:endParaRPr>
          </a:p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0" t="-764"/>
          <a:stretch/>
        </p:blipFill>
        <p:spPr>
          <a:xfrm>
            <a:off x="1725562" y="618936"/>
            <a:ext cx="5467582" cy="54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615" y="1468188"/>
            <a:ext cx="987778" cy="936104"/>
          </a:xfrm>
          <a:prstGeom prst="rect">
            <a:avLst/>
          </a:prstGeom>
          <a:solidFill>
            <a:srgbClr val="F7FA59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AIDS-orphan</a:t>
            </a:r>
          </a:p>
        </p:txBody>
      </p:sp>
      <p:sp>
        <p:nvSpPr>
          <p:cNvPr id="5" name="Oval 4"/>
          <p:cNvSpPr/>
          <p:nvPr/>
        </p:nvSpPr>
        <p:spPr>
          <a:xfrm>
            <a:off x="7265235" y="3868675"/>
            <a:ext cx="1652003" cy="921065"/>
          </a:xfrm>
          <a:prstGeom prst="ellipse">
            <a:avLst/>
          </a:prstGeom>
          <a:solidFill>
            <a:srgbClr val="55C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HIV Risk Behaviour</a:t>
            </a:r>
          </a:p>
        </p:txBody>
      </p:sp>
      <p:sp>
        <p:nvSpPr>
          <p:cNvPr id="11" name="Oval 10"/>
          <p:cNvSpPr/>
          <p:nvPr/>
        </p:nvSpPr>
        <p:spPr>
          <a:xfrm>
            <a:off x="3370200" y="3097527"/>
            <a:ext cx="1421632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ABUSE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615" y="4900672"/>
            <a:ext cx="987778" cy="936104"/>
          </a:xfrm>
          <a:prstGeom prst="rect">
            <a:avLst/>
          </a:prstGeom>
          <a:solidFill>
            <a:srgbClr val="F7FA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AIDS-sick parent</a:t>
            </a:r>
          </a:p>
        </p:txBody>
      </p:sp>
      <p:sp>
        <p:nvSpPr>
          <p:cNvPr id="54" name="Oval 53"/>
          <p:cNvSpPr/>
          <p:nvPr/>
        </p:nvSpPr>
        <p:spPr>
          <a:xfrm>
            <a:off x="5444978" y="3084276"/>
            <a:ext cx="1688585" cy="768206"/>
          </a:xfrm>
          <a:prstGeom prst="ellipse">
            <a:avLst/>
          </a:prstGeom>
          <a:solidFill>
            <a:srgbClr val="95B3D7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Psych.</a:t>
            </a:r>
          </a:p>
          <a:p>
            <a:pPr algn="ctr"/>
            <a:r>
              <a:rPr lang="en-GB" b="1" dirty="0"/>
              <a:t> distress</a:t>
            </a:r>
          </a:p>
        </p:txBody>
      </p:sp>
      <p:sp>
        <p:nvSpPr>
          <p:cNvPr id="58" name="Oval 57"/>
          <p:cNvSpPr/>
          <p:nvPr/>
        </p:nvSpPr>
        <p:spPr>
          <a:xfrm>
            <a:off x="2261333" y="1593340"/>
            <a:ext cx="1390135" cy="685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Stigma</a:t>
            </a:r>
          </a:p>
        </p:txBody>
      </p:sp>
      <p:sp>
        <p:nvSpPr>
          <p:cNvPr id="62" name="Oval 61"/>
          <p:cNvSpPr/>
          <p:nvPr/>
        </p:nvSpPr>
        <p:spPr>
          <a:xfrm>
            <a:off x="2133477" y="5025824"/>
            <a:ext cx="1326856" cy="685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Poverty</a:t>
            </a: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5731579" y="3228332"/>
            <a:ext cx="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8" idx="2"/>
          </p:cNvCxnSpPr>
          <p:nvPr/>
        </p:nvCxnSpPr>
        <p:spPr>
          <a:xfrm>
            <a:off x="1468393" y="1936240"/>
            <a:ext cx="792940" cy="0"/>
          </a:xfrm>
          <a:prstGeom prst="straightConnector1">
            <a:avLst/>
          </a:prstGeom>
          <a:ln w="15875">
            <a:solidFill>
              <a:srgbClr val="00009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62" idx="2"/>
          </p:cNvCxnSpPr>
          <p:nvPr/>
        </p:nvCxnSpPr>
        <p:spPr>
          <a:xfrm>
            <a:off x="1468393" y="5368724"/>
            <a:ext cx="665084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2" idx="0"/>
            <a:endCxn id="58" idx="4"/>
          </p:cNvCxnSpPr>
          <p:nvPr/>
        </p:nvCxnSpPr>
        <p:spPr>
          <a:xfrm flipV="1">
            <a:off x="2796905" y="2279140"/>
            <a:ext cx="159496" cy="274668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2" idx="6"/>
            <a:endCxn id="54" idx="3"/>
          </p:cNvCxnSpPr>
          <p:nvPr/>
        </p:nvCxnSpPr>
        <p:spPr>
          <a:xfrm flipV="1">
            <a:off x="3460333" y="3739981"/>
            <a:ext cx="2231933" cy="1628743"/>
          </a:xfrm>
          <a:prstGeom prst="straightConnector1">
            <a:avLst/>
          </a:prstGeom>
          <a:ln w="15875">
            <a:solidFill>
              <a:srgbClr val="00009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2" idx="7"/>
            <a:endCxn id="11" idx="4"/>
          </p:cNvCxnSpPr>
          <p:nvPr/>
        </p:nvCxnSpPr>
        <p:spPr>
          <a:xfrm flipV="1">
            <a:off x="3266019" y="3859527"/>
            <a:ext cx="814997" cy="126673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8" idx="5"/>
            <a:endCxn id="11" idx="0"/>
          </p:cNvCxnSpPr>
          <p:nvPr/>
        </p:nvCxnSpPr>
        <p:spPr>
          <a:xfrm>
            <a:off x="3447887" y="2178707"/>
            <a:ext cx="633129" cy="918820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" idx="6"/>
            <a:endCxn id="54" idx="2"/>
          </p:cNvCxnSpPr>
          <p:nvPr/>
        </p:nvCxnSpPr>
        <p:spPr>
          <a:xfrm flipV="1">
            <a:off x="4791832" y="3468379"/>
            <a:ext cx="653146" cy="1014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Arc 159"/>
          <p:cNvSpPr/>
          <p:nvPr/>
        </p:nvSpPr>
        <p:spPr>
          <a:xfrm flipH="1">
            <a:off x="165428" y="2404292"/>
            <a:ext cx="685800" cy="2496381"/>
          </a:xfrm>
          <a:prstGeom prst="arc">
            <a:avLst>
              <a:gd name="adj1" fmla="val 16162681"/>
              <a:gd name="adj2" fmla="val 5314119"/>
            </a:avLst>
          </a:prstGeom>
          <a:ln w="15875">
            <a:solidFill>
              <a:srgbClr val="00009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400" b="1"/>
          </a:p>
        </p:txBody>
      </p:sp>
      <p:cxnSp>
        <p:nvCxnSpPr>
          <p:cNvPr id="184" name="Straight Arrow Connector 183"/>
          <p:cNvCxnSpPr>
            <a:stCxn id="13" idx="0"/>
            <a:endCxn id="58" idx="3"/>
          </p:cNvCxnSpPr>
          <p:nvPr/>
        </p:nvCxnSpPr>
        <p:spPr>
          <a:xfrm flipV="1">
            <a:off x="974504" y="2178707"/>
            <a:ext cx="1490410" cy="2721965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endCxn id="11" idx="2"/>
          </p:cNvCxnSpPr>
          <p:nvPr/>
        </p:nvCxnSpPr>
        <p:spPr>
          <a:xfrm flipV="1">
            <a:off x="1468393" y="3478527"/>
            <a:ext cx="1901807" cy="1422146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54" idx="5"/>
            <a:endCxn id="5" idx="1"/>
          </p:cNvCxnSpPr>
          <p:nvPr/>
        </p:nvCxnSpPr>
        <p:spPr>
          <a:xfrm>
            <a:off x="6886275" y="3739981"/>
            <a:ext cx="620890" cy="263581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-4946" y="3416473"/>
            <a:ext cx="4302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b="1" dirty="0"/>
              <a:t>.</a:t>
            </a:r>
            <a:r>
              <a:rPr lang="en-ZA" sz="1200" dirty="0"/>
              <a:t>08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25162" y="1812734"/>
            <a:ext cx="39081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.13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71997" y="5248745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.22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59329" y="4356317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</a:t>
            </a:r>
            <a:r>
              <a:rPr lang="en-US" sz="1200" dirty="0"/>
              <a:t>10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72387" y="4189600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.15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87506" y="3513982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.15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59571" y="3191380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.32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62294" y="2542210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.43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64107" y="3332951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.72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66686" y="3750245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.15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438808" y="4374243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.24</a:t>
            </a:r>
          </a:p>
        </p:txBody>
      </p:sp>
      <p:cxnSp>
        <p:nvCxnSpPr>
          <p:cNvPr id="68" name="Straight Arrow Connector 67"/>
          <p:cNvCxnSpPr>
            <a:stCxn id="58" idx="6"/>
            <a:endCxn id="54" idx="1"/>
          </p:cNvCxnSpPr>
          <p:nvPr/>
        </p:nvCxnSpPr>
        <p:spPr>
          <a:xfrm>
            <a:off x="3651468" y="1936240"/>
            <a:ext cx="2040798" cy="1260537"/>
          </a:xfrm>
          <a:prstGeom prst="straightConnector1">
            <a:avLst/>
          </a:prstGeom>
          <a:ln w="15875">
            <a:solidFill>
              <a:srgbClr val="00009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550364" y="2525219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</a:t>
            </a:r>
            <a:r>
              <a:rPr lang="en-US" sz="1200" dirty="0"/>
              <a:t>12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81016" y="948758"/>
          <a:ext cx="4274134" cy="5194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82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40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0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mean χ</a:t>
                      </a:r>
                      <a:r>
                        <a:rPr lang="en-US" sz="11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(679)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Bollen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-Stine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mean χ</a:t>
                      </a:r>
                      <a:r>
                        <a:rPr lang="en-US" sz="1100" baseline="30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/df</a:t>
                      </a:r>
                      <a:endParaRPr lang="en-GB" sz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RMSEA</a:t>
                      </a:r>
                      <a:endParaRPr lang="en-GB" sz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SRMR</a:t>
                      </a:r>
                      <a:endParaRPr lang="en-GB" sz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CFI</a:t>
                      </a:r>
                      <a:endParaRPr lang="en-GB" sz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TLI</a:t>
                      </a:r>
                      <a:endParaRPr lang="en-GB" sz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640.06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p=.001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1.57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.032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.044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.939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.930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57322" y="160011"/>
            <a:ext cx="7836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Pathways to adolescent risks</a:t>
            </a:r>
            <a:endParaRPr lang="en-GB" sz="3200" dirty="0"/>
          </a:p>
        </p:txBody>
      </p:sp>
      <p:sp>
        <p:nvSpPr>
          <p:cNvPr id="40" name="Rectangle 39"/>
          <p:cNvSpPr/>
          <p:nvPr/>
        </p:nvSpPr>
        <p:spPr>
          <a:xfrm>
            <a:off x="209531" y="6377844"/>
            <a:ext cx="870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Cluver, Orkin, Boyes, </a:t>
            </a:r>
            <a:r>
              <a:rPr lang="en-GB" sz="1600" i="1" dirty="0" err="1"/>
              <a:t>Sherr</a:t>
            </a:r>
            <a:r>
              <a:rPr lang="en-GB" sz="1600" i="1" dirty="0"/>
              <a:t>, </a:t>
            </a:r>
            <a:r>
              <a:rPr lang="en-GB" sz="1600" i="1" dirty="0" err="1"/>
              <a:t>Nikelo</a:t>
            </a:r>
            <a:r>
              <a:rPr lang="en-GB" sz="1600" i="1" dirty="0"/>
              <a:t>, </a:t>
            </a:r>
            <a:r>
              <a:rPr lang="en-GB" sz="1600" i="1" dirty="0" err="1"/>
              <a:t>Makhasi</a:t>
            </a:r>
            <a:r>
              <a:rPr lang="en-GB" sz="1600" i="1" dirty="0"/>
              <a:t>  (2013). Soc. </a:t>
            </a:r>
            <a:r>
              <a:rPr lang="en-GB" sz="1600" i="1" dirty="0" err="1"/>
              <a:t>Sci</a:t>
            </a:r>
            <a:r>
              <a:rPr lang="en-GB" sz="1600" i="1" dirty="0"/>
              <a:t> &amp; Medicine. Analyses funded by  RIATT.</a:t>
            </a:r>
          </a:p>
        </p:txBody>
      </p:sp>
      <p:sp>
        <p:nvSpPr>
          <p:cNvPr id="39" name="Oval 38"/>
          <p:cNvSpPr/>
          <p:nvPr/>
        </p:nvSpPr>
        <p:spPr>
          <a:xfrm>
            <a:off x="7090437" y="2001450"/>
            <a:ext cx="1621794" cy="8490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Education risks</a:t>
            </a:r>
          </a:p>
        </p:txBody>
      </p:sp>
      <p:cxnSp>
        <p:nvCxnSpPr>
          <p:cNvPr id="14" name="Straight Arrow Connector 13"/>
          <p:cNvCxnSpPr>
            <a:stCxn id="54" idx="7"/>
            <a:endCxn id="39" idx="3"/>
          </p:cNvCxnSpPr>
          <p:nvPr/>
        </p:nvCxnSpPr>
        <p:spPr>
          <a:xfrm flipV="1">
            <a:off x="6886275" y="2726161"/>
            <a:ext cx="441668" cy="470616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03945" y="2850502"/>
            <a:ext cx="41696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.18</a:t>
            </a:r>
          </a:p>
        </p:txBody>
      </p:sp>
      <p:cxnSp>
        <p:nvCxnSpPr>
          <p:cNvPr id="288" name="Straight Arrow Connector 287"/>
          <p:cNvCxnSpPr>
            <a:stCxn id="39" idx="4"/>
            <a:endCxn id="5" idx="0"/>
          </p:cNvCxnSpPr>
          <p:nvPr/>
        </p:nvCxnSpPr>
        <p:spPr>
          <a:xfrm>
            <a:off x="7901334" y="2850502"/>
            <a:ext cx="189903" cy="1018173"/>
          </a:xfrm>
          <a:prstGeom prst="straightConnector1">
            <a:avLst/>
          </a:prstGeom>
          <a:ln w="15875">
            <a:solidFill>
              <a:srgbClr val="00009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775727" y="3255448"/>
            <a:ext cx="381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.14</a:t>
            </a:r>
          </a:p>
        </p:txBody>
      </p:sp>
      <p:sp>
        <p:nvSpPr>
          <p:cNvPr id="296" name="Oval 295"/>
          <p:cNvSpPr/>
          <p:nvPr/>
        </p:nvSpPr>
        <p:spPr>
          <a:xfrm rot="18560065">
            <a:off x="2835909" y="3880879"/>
            <a:ext cx="83934" cy="78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7" name="Oval 296"/>
          <p:cNvSpPr/>
          <p:nvPr/>
        </p:nvSpPr>
        <p:spPr>
          <a:xfrm>
            <a:off x="2954454" y="4020668"/>
            <a:ext cx="127931" cy="1005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8" name="Oval 297"/>
          <p:cNvSpPr/>
          <p:nvPr/>
        </p:nvSpPr>
        <p:spPr>
          <a:xfrm rot="19237487">
            <a:off x="2807590" y="3776253"/>
            <a:ext cx="103587" cy="5743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80615" y="758851"/>
            <a:ext cx="6201539" cy="2239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2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34"/>
            <a:ext cx="9144000" cy="66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0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97301495"/>
              </p:ext>
            </p:extLst>
          </p:nvPr>
        </p:nvGraphicFramePr>
        <p:xfrm>
          <a:off x="357321" y="1351078"/>
          <a:ext cx="4051121" cy="451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9531" y="193658"/>
            <a:ext cx="870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Arial Rounded MT Bold" charset="0"/>
                <a:cs typeface="Arial Rounded MT Bold" charset="0"/>
              </a:rPr>
              <a:t>Social protection reduces girls’ HIV risk (n=3500)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0397" y="2439836"/>
            <a:ext cx="373511" cy="3734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3788" y="2977450"/>
            <a:ext cx="373511" cy="373479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3908" y="2472424"/>
            <a:ext cx="207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cash transfer</a:t>
            </a:r>
          </a:p>
          <a:p>
            <a:endParaRPr lang="en-US" dirty="0"/>
          </a:p>
          <a:p>
            <a:r>
              <a:rPr lang="en-US" dirty="0"/>
              <a:t>Child cash transfer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31" y="6377844"/>
            <a:ext cx="870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Cluver, Boyes, </a:t>
            </a:r>
            <a:r>
              <a:rPr lang="en-GB" sz="1600" i="1" dirty="0" err="1"/>
              <a:t>Orkin</a:t>
            </a:r>
            <a:r>
              <a:rPr lang="en-GB" sz="1600" i="1" dirty="0"/>
              <a:t>, </a:t>
            </a:r>
            <a:r>
              <a:rPr lang="en-GB" sz="1600" i="1" dirty="0" err="1"/>
              <a:t>Pantelic</a:t>
            </a:r>
            <a:r>
              <a:rPr lang="en-GB" sz="1600" i="1" dirty="0"/>
              <a:t>, </a:t>
            </a:r>
            <a:r>
              <a:rPr lang="en-GB" sz="1600" i="1" dirty="0" err="1"/>
              <a:t>Molwena</a:t>
            </a:r>
            <a:r>
              <a:rPr lang="en-GB" sz="1600" i="1" dirty="0"/>
              <a:t>, </a:t>
            </a:r>
            <a:r>
              <a:rPr lang="en-GB" sz="1600" i="1" dirty="0" err="1"/>
              <a:t>Sherr</a:t>
            </a:r>
            <a:r>
              <a:rPr lang="en-GB" sz="1600" i="1" dirty="0"/>
              <a:t> (2013). The Lancet Global Health</a:t>
            </a:r>
            <a:r>
              <a:rPr lang="en-GB" sz="1600" dirty="0"/>
              <a:t>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16057231"/>
              </p:ext>
            </p:extLst>
          </p:nvPr>
        </p:nvGraphicFramePr>
        <p:xfrm>
          <a:off x="4614474" y="1380960"/>
          <a:ext cx="4529526" cy="448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16931" y="810559"/>
            <a:ext cx="7068607" cy="536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4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48" y="229921"/>
            <a:ext cx="8940018" cy="61414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  <a:ea typeface="Arial Rounded MT Bold" charset="0"/>
                <a:cs typeface="Arial Rounded MT Bold" charset="0"/>
              </a:rPr>
              <a:t>Cash + care reduces adolescent HIV </a:t>
            </a:r>
            <a:r>
              <a:rPr lang="en-US" sz="2800">
                <a:latin typeface="+mn-lt"/>
                <a:ea typeface="Arial Rounded MT Bold" charset="0"/>
                <a:cs typeface="Arial Rounded MT Bold" charset="0"/>
              </a:rPr>
              <a:t>risk incidence (n=3500) </a:t>
            </a:r>
            <a:endParaRPr lang="en-US" sz="2800" dirty="0">
              <a:solidFill>
                <a:srgbClr val="0000FF"/>
              </a:solidFill>
              <a:latin typeface="+mn-lt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015375" y="1580767"/>
            <a:ext cx="2509675" cy="81629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Cash alone: OR .63</a:t>
            </a:r>
          </a:p>
          <a:p>
            <a:pPr marL="0" indent="0">
              <a:buNone/>
            </a:pPr>
            <a:r>
              <a:rPr lang="en-US" sz="2000" dirty="0"/>
              <a:t>Cash plus care: OR .55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430303"/>
              </p:ext>
            </p:extLst>
          </p:nvPr>
        </p:nvGraphicFramePr>
        <p:xfrm>
          <a:off x="457199" y="1341623"/>
          <a:ext cx="4213275" cy="485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09531" y="6377844"/>
            <a:ext cx="870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Cluver, </a:t>
            </a:r>
            <a:r>
              <a:rPr lang="en-GB" sz="1600" i="1" dirty="0" err="1"/>
              <a:t>Orkin</a:t>
            </a:r>
            <a:r>
              <a:rPr lang="en-GB" sz="1600" i="1" dirty="0"/>
              <a:t>, Boyes, </a:t>
            </a:r>
            <a:r>
              <a:rPr lang="en-GB" sz="1600" i="1" dirty="0" err="1"/>
              <a:t>Sherr</a:t>
            </a:r>
            <a:r>
              <a:rPr lang="en-GB" sz="1600" i="1" dirty="0"/>
              <a:t> (2014). AIDS.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179113"/>
              </p:ext>
            </p:extLst>
          </p:nvPr>
        </p:nvGraphicFramePr>
        <p:xfrm>
          <a:off x="4525049" y="1131543"/>
          <a:ext cx="3859295" cy="475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5997331" y="1576132"/>
            <a:ext cx="2569864" cy="85670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Cash alone: no effect</a:t>
            </a:r>
          </a:p>
          <a:p>
            <a:pPr marL="0" indent="0">
              <a:buNone/>
            </a:pPr>
            <a:r>
              <a:rPr lang="en-US" sz="2000" dirty="0"/>
              <a:t>Cash plus care: OR .50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949162"/>
            <a:ext cx="810999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1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0" y="65532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0160" y="992946"/>
            <a:ext cx="70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Associations between  social protection access and </a:t>
            </a:r>
            <a:r>
              <a:rPr lang="en-GB" b="1" dirty="0" smtClean="0"/>
              <a:t>difficulties in remembering (</a:t>
            </a:r>
            <a:r>
              <a:rPr lang="en-GB" b="1" dirty="0"/>
              <a:t>F(3)=3.99, p=.008), learning (F(3)=9.92, p&lt;.001), and comprehension (F(3)=1.68, p&gt;.05)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546" y="130511"/>
            <a:ext cx="841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 Rounded MT Bold" charset="0"/>
                <a:cs typeface="Arial Rounded MT Bold" charset="0"/>
              </a:rPr>
              <a:t>Cash + care improves cognitive outcomes </a:t>
            </a:r>
            <a:endParaRPr lang="en-US" sz="2800" dirty="0">
              <a:ea typeface="Arial Rounded MT Bold" charset="0"/>
              <a:cs typeface="Arial Rounded MT Bold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1019" y="669931"/>
            <a:ext cx="7357403" cy="1406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9531" y="6377844"/>
            <a:ext cx="870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err="1" smtClean="0"/>
              <a:t>Sherr</a:t>
            </a:r>
            <a:r>
              <a:rPr lang="en-GB" sz="1600" i="1" dirty="0" smtClean="0"/>
              <a:t>, L, </a:t>
            </a:r>
            <a:r>
              <a:rPr lang="en-GB" sz="1600" i="1" dirty="0" err="1" smtClean="0"/>
              <a:t>Macedo</a:t>
            </a:r>
            <a:r>
              <a:rPr lang="en-GB" sz="1600" i="1" dirty="0" smtClean="0"/>
              <a:t>, A, Tomlinson, M et al 2017. BMC </a:t>
            </a:r>
            <a:r>
              <a:rPr lang="en-GB" sz="1600" i="1" dirty="0" err="1" smtClean="0"/>
              <a:t>Pediatrics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6005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3" name="TextBox 87"/>
          <p:cNvSpPr txBox="1">
            <a:spLocks noChangeArrowheads="1"/>
          </p:cNvSpPr>
          <p:nvPr/>
        </p:nvSpPr>
        <p:spPr bwMode="auto">
          <a:xfrm>
            <a:off x="195546" y="6341676"/>
            <a:ext cx="43882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i="1" dirty="0" err="1"/>
              <a:t>Sherr</a:t>
            </a:r>
            <a:r>
              <a:rPr lang="en-US" altLang="en-US" sz="1600" i="1" dirty="0"/>
              <a:t> L et al (2016). </a:t>
            </a:r>
            <a:r>
              <a:rPr lang="en-US" altLang="en-US" sz="1600" i="1" dirty="0" err="1" smtClean="0"/>
              <a:t>PlosOne</a:t>
            </a:r>
            <a:r>
              <a:rPr lang="en-US" altLang="en-US" sz="1600" i="1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546" y="148981"/>
            <a:ext cx="841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 Rounded MT Bold" charset="0"/>
                <a:cs typeface="Arial Rounded MT Bold" charset="0"/>
              </a:rPr>
              <a:t>Community-Based </a:t>
            </a:r>
            <a:r>
              <a:rPr lang="en-US" sz="2800" dirty="0" err="1" smtClean="0">
                <a:ea typeface="Arial Rounded MT Bold" charset="0"/>
                <a:cs typeface="Arial Rounded MT Bold" charset="0"/>
              </a:rPr>
              <a:t>Organisation</a:t>
            </a:r>
            <a:r>
              <a:rPr lang="en-US" sz="2800" dirty="0" smtClean="0">
                <a:ea typeface="Arial Rounded MT Bold" charset="0"/>
                <a:cs typeface="Arial Rounded MT Bold" charset="0"/>
              </a:rPr>
              <a:t>: improved outcomes</a:t>
            </a:r>
            <a:endParaRPr lang="en-US" sz="2800" dirty="0">
              <a:ea typeface="Arial Rounded MT Bold" charset="0"/>
              <a:cs typeface="Arial Rounded MT Bold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19951" y="759834"/>
            <a:ext cx="7555688" cy="2183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548149" y="2887901"/>
            <a:ext cx="1841500" cy="98488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2000" dirty="0"/>
          </a:p>
          <a:p>
            <a:pPr algn="ctr"/>
            <a:r>
              <a:rPr lang="en-US" altLang="en-US" sz="2000" b="1" dirty="0"/>
              <a:t>CBO contact</a:t>
            </a:r>
          </a:p>
          <a:p>
            <a:endParaRPr lang="en-US" alt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389649" y="1437378"/>
            <a:ext cx="2942923" cy="1942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89649" y="2196197"/>
            <a:ext cx="2942916" cy="1184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89649" y="2872470"/>
            <a:ext cx="2942916" cy="507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89649" y="3380344"/>
            <a:ext cx="2942916" cy="123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89649" y="3380344"/>
            <a:ext cx="2942916" cy="741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89649" y="3380344"/>
            <a:ext cx="2942916" cy="1201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89649" y="3380344"/>
            <a:ext cx="2942916" cy="1913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389649" y="3380344"/>
            <a:ext cx="2942916" cy="2698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70"/>
          <p:cNvSpPr txBox="1">
            <a:spLocks noChangeArrowheads="1"/>
          </p:cNvSpPr>
          <p:nvPr/>
        </p:nvSpPr>
        <p:spPr bwMode="auto">
          <a:xfrm>
            <a:off x="5245211" y="1109860"/>
            <a:ext cx="1027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OR: .11*** </a:t>
            </a:r>
          </a:p>
        </p:txBody>
      </p:sp>
      <p:sp>
        <p:nvSpPr>
          <p:cNvPr id="41" name="TextBox 71"/>
          <p:cNvSpPr txBox="1">
            <a:spLocks noChangeArrowheads="1"/>
          </p:cNvSpPr>
          <p:nvPr/>
        </p:nvSpPr>
        <p:spPr bwMode="auto">
          <a:xfrm>
            <a:off x="5207809" y="1865491"/>
            <a:ext cx="993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OR: .22** </a:t>
            </a:r>
          </a:p>
        </p:txBody>
      </p:sp>
      <p:sp>
        <p:nvSpPr>
          <p:cNvPr id="42" name="TextBox 72"/>
          <p:cNvSpPr txBox="1">
            <a:spLocks noChangeArrowheads="1"/>
          </p:cNvSpPr>
          <p:nvPr/>
        </p:nvSpPr>
        <p:spPr bwMode="auto">
          <a:xfrm>
            <a:off x="5318934" y="2695156"/>
            <a:ext cx="882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OR: .41*</a:t>
            </a:r>
          </a:p>
        </p:txBody>
      </p:sp>
      <p:sp>
        <p:nvSpPr>
          <p:cNvPr id="43" name="TextBox 73"/>
          <p:cNvSpPr txBox="1">
            <a:spLocks noChangeArrowheads="1"/>
          </p:cNvSpPr>
          <p:nvPr/>
        </p:nvSpPr>
        <p:spPr bwMode="auto">
          <a:xfrm>
            <a:off x="5356240" y="3329314"/>
            <a:ext cx="882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-.40* </a:t>
            </a:r>
          </a:p>
        </p:txBody>
      </p:sp>
      <p:sp>
        <p:nvSpPr>
          <p:cNvPr id="44" name="TextBox 74"/>
          <p:cNvSpPr txBox="1">
            <a:spLocks noChangeArrowheads="1"/>
          </p:cNvSpPr>
          <p:nvPr/>
        </p:nvSpPr>
        <p:spPr bwMode="auto">
          <a:xfrm>
            <a:off x="5332565" y="3984534"/>
            <a:ext cx="1177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-.40*** </a:t>
            </a:r>
          </a:p>
        </p:txBody>
      </p:sp>
      <p:sp>
        <p:nvSpPr>
          <p:cNvPr id="45" name="TextBox 76"/>
          <p:cNvSpPr txBox="1">
            <a:spLocks noChangeArrowheads="1"/>
          </p:cNvSpPr>
          <p:nvPr/>
        </p:nvSpPr>
        <p:spPr bwMode="auto">
          <a:xfrm>
            <a:off x="6184962" y="1076152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Abuse</a:t>
            </a:r>
          </a:p>
        </p:txBody>
      </p:sp>
      <p:sp>
        <p:nvSpPr>
          <p:cNvPr id="46" name="TextBox 77"/>
          <p:cNvSpPr txBox="1">
            <a:spLocks noChangeArrowheads="1"/>
          </p:cNvSpPr>
          <p:nvPr/>
        </p:nvSpPr>
        <p:spPr bwMode="auto">
          <a:xfrm>
            <a:off x="6161141" y="1823507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Domestic violence</a:t>
            </a:r>
          </a:p>
        </p:txBody>
      </p:sp>
      <p:sp>
        <p:nvSpPr>
          <p:cNvPr id="47" name="TextBox 78"/>
          <p:cNvSpPr txBox="1">
            <a:spLocks noChangeArrowheads="1"/>
          </p:cNvSpPr>
          <p:nvPr/>
        </p:nvSpPr>
        <p:spPr bwMode="auto">
          <a:xfrm>
            <a:off x="6143678" y="2653115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Suicidal ideation</a:t>
            </a:r>
          </a:p>
        </p:txBody>
      </p:sp>
      <p:sp>
        <p:nvSpPr>
          <p:cNvPr id="48" name="TextBox 79"/>
          <p:cNvSpPr txBox="1">
            <a:spLocks noChangeArrowheads="1"/>
          </p:cNvSpPr>
          <p:nvPr/>
        </p:nvSpPr>
        <p:spPr bwMode="auto">
          <a:xfrm>
            <a:off x="6161141" y="3293157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Depression</a:t>
            </a:r>
          </a:p>
        </p:txBody>
      </p:sp>
      <p:sp>
        <p:nvSpPr>
          <p:cNvPr id="49" name="TextBox 80"/>
          <p:cNvSpPr txBox="1">
            <a:spLocks noChangeArrowheads="1"/>
          </p:cNvSpPr>
          <p:nvPr/>
        </p:nvSpPr>
        <p:spPr bwMode="auto">
          <a:xfrm>
            <a:off x="6156375" y="3937683"/>
            <a:ext cx="2662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Stigma</a:t>
            </a:r>
          </a:p>
        </p:txBody>
      </p:sp>
      <p:sp>
        <p:nvSpPr>
          <p:cNvPr id="50" name="TextBox 81"/>
          <p:cNvSpPr txBox="1">
            <a:spLocks noChangeArrowheads="1"/>
          </p:cNvSpPr>
          <p:nvPr/>
        </p:nvSpPr>
        <p:spPr bwMode="auto">
          <a:xfrm>
            <a:off x="6156375" y="4547283"/>
            <a:ext cx="2662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Peer problems</a:t>
            </a:r>
          </a:p>
        </p:txBody>
      </p:sp>
      <p:sp>
        <p:nvSpPr>
          <p:cNvPr id="52" name="TextBox 82"/>
          <p:cNvSpPr txBox="1">
            <a:spLocks noChangeArrowheads="1"/>
          </p:cNvSpPr>
          <p:nvPr/>
        </p:nvSpPr>
        <p:spPr bwMode="auto">
          <a:xfrm>
            <a:off x="6143679" y="5179107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/>
              <a:t>Conduct problems</a:t>
            </a:r>
          </a:p>
        </p:txBody>
      </p:sp>
      <p:sp>
        <p:nvSpPr>
          <p:cNvPr id="53" name="TextBox 83"/>
          <p:cNvSpPr txBox="1">
            <a:spLocks noChangeArrowheads="1"/>
          </p:cNvSpPr>
          <p:nvPr/>
        </p:nvSpPr>
        <p:spPr bwMode="auto">
          <a:xfrm>
            <a:off x="6143679" y="5826807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 err="1"/>
              <a:t>Prosocial</a:t>
            </a:r>
            <a:r>
              <a:rPr lang="en-US" altLang="en-US" b="1" dirty="0"/>
              <a:t> </a:t>
            </a:r>
            <a:r>
              <a:rPr lang="en-US" altLang="en-US" b="1" dirty="0" err="1"/>
              <a:t>behaviour</a:t>
            </a:r>
            <a:endParaRPr lang="en-US" altLang="en-US" b="1" dirty="0"/>
          </a:p>
        </p:txBody>
      </p:sp>
      <p:sp>
        <p:nvSpPr>
          <p:cNvPr id="55" name="TextBox 84"/>
          <p:cNvSpPr txBox="1">
            <a:spLocks noChangeArrowheads="1"/>
          </p:cNvSpPr>
          <p:nvPr/>
        </p:nvSpPr>
        <p:spPr bwMode="auto">
          <a:xfrm>
            <a:off x="5227593" y="4582108"/>
            <a:ext cx="1177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-1.08*** </a:t>
            </a:r>
          </a:p>
        </p:txBody>
      </p:sp>
      <p:sp>
        <p:nvSpPr>
          <p:cNvPr id="56" name="TextBox 85"/>
          <p:cNvSpPr txBox="1">
            <a:spLocks noChangeArrowheads="1"/>
          </p:cNvSpPr>
          <p:nvPr/>
        </p:nvSpPr>
        <p:spPr bwMode="auto">
          <a:xfrm>
            <a:off x="5332564" y="5201536"/>
            <a:ext cx="1177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-.77*** </a:t>
            </a:r>
          </a:p>
        </p:txBody>
      </p:sp>
      <p:sp>
        <p:nvSpPr>
          <p:cNvPr id="57" name="TextBox 86"/>
          <p:cNvSpPr txBox="1">
            <a:spLocks noChangeArrowheads="1"/>
          </p:cNvSpPr>
          <p:nvPr/>
        </p:nvSpPr>
        <p:spPr bwMode="auto">
          <a:xfrm>
            <a:off x="5310486" y="5888362"/>
            <a:ext cx="1179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B: 1.40*** </a:t>
            </a:r>
          </a:p>
        </p:txBody>
      </p:sp>
    </p:spTree>
    <p:extLst>
      <p:ext uri="{BB962C8B-B14F-4D97-AF65-F5344CB8AC3E}">
        <p14:creationId xmlns:p14="http://schemas.microsoft.com/office/powerpoint/2010/main" val="7949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6" y="128381"/>
            <a:ext cx="887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 Rounded MT Bold" charset="0"/>
                <a:cs typeface="Arial Rounded MT Bold" charset="0"/>
              </a:rPr>
              <a:t>RCT: Psychosocial support increases disclosure &amp; testing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0669" y="804869"/>
            <a:ext cx="8355368" cy="110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0669" y="1256551"/>
            <a:ext cx="6260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RCT South Africa</a:t>
            </a: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428 HIV+ mothers</a:t>
            </a: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Children aged 6-10</a:t>
            </a: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PI: </a:t>
            </a:r>
            <a:r>
              <a:rPr lang="en-US" sz="2400" dirty="0" err="1" smtClean="0">
                <a:ea typeface="Arial Rounded MT Bold" charset="0"/>
                <a:cs typeface="Arial Rounded MT Bold" charset="0"/>
              </a:rPr>
              <a:t>Rochat</a:t>
            </a:r>
            <a:r>
              <a:rPr lang="en-US" sz="2400" dirty="0" smtClean="0">
                <a:ea typeface="Arial Rounded MT Bold" charset="0"/>
                <a:cs typeface="Arial Rounded MT Bold" charset="0"/>
              </a:rPr>
              <a:t>, T</a:t>
            </a:r>
          </a:p>
          <a:p>
            <a:endParaRPr lang="en-US" sz="2400" dirty="0">
              <a:ea typeface="Arial Rounded MT Bold" charset="0"/>
              <a:cs typeface="Arial Rounded MT Bold" charset="0"/>
            </a:endParaRP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Disclosure support program for mothers</a:t>
            </a:r>
          </a:p>
          <a:p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endParaRPr lang="en-US" sz="2400" dirty="0">
              <a:ea typeface="Arial Rounded MT Bold" charset="0"/>
              <a:cs typeface="Arial Rounded MT Bold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Increased disclosure to children x10</a:t>
            </a:r>
          </a:p>
          <a:p>
            <a:r>
              <a:rPr lang="en-US" sz="2400" dirty="0" smtClean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Increased child healthcare access x27</a:t>
            </a:r>
          </a:p>
          <a:p>
            <a:r>
              <a:rPr lang="en-US" sz="2400" dirty="0" smtClean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Increased care and guardianship plans x3</a:t>
            </a:r>
          </a:p>
        </p:txBody>
      </p:sp>
      <p:pic>
        <p:nvPicPr>
          <p:cNvPr id="1026" name="Picture 2" descr="ntervention with HIV-positive parents successfully increases HIV-disclosu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9950" y="1078158"/>
            <a:ext cx="3216087" cy="26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2985" y="6324667"/>
            <a:ext cx="7741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ea typeface="Times New Roman" charset="0"/>
              </a:rPr>
              <a:t>Rochat</a:t>
            </a:r>
            <a:r>
              <a:rPr lang="en-US" i="1" dirty="0" smtClean="0">
                <a:ea typeface="Times New Roman" charset="0"/>
              </a:rPr>
              <a:t>, T, Stein, A, Cortina-Borja, M, </a:t>
            </a:r>
            <a:r>
              <a:rPr lang="en-US" i="1" dirty="0" err="1" smtClean="0">
                <a:ea typeface="Times New Roman" charset="0"/>
              </a:rPr>
              <a:t>Tanser</a:t>
            </a:r>
            <a:r>
              <a:rPr lang="en-US" i="1" dirty="0" smtClean="0">
                <a:ea typeface="Times New Roman" charset="0"/>
              </a:rPr>
              <a:t>, F, Bland, R </a:t>
            </a:r>
            <a:r>
              <a:rPr lang="en-US" i="1" dirty="0">
                <a:ea typeface="Times New Roman" charset="0"/>
              </a:rPr>
              <a:t>(</a:t>
            </a:r>
            <a:r>
              <a:rPr lang="en-US" i="1" dirty="0" smtClean="0">
                <a:ea typeface="Times New Roman" charset="0"/>
              </a:rPr>
              <a:t>2017) </a:t>
            </a:r>
            <a:r>
              <a:rPr lang="en-GB" i="1" dirty="0" smtClean="0">
                <a:ea typeface="Times New Roman" charset="0"/>
              </a:rPr>
              <a:t>Lancet HIV.</a:t>
            </a:r>
            <a:r>
              <a:rPr lang="en-GB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724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98" y="2709482"/>
            <a:ext cx="35820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ea typeface="Arial Rounded MT Bold" charset="0"/>
                <a:cs typeface="Arial Rounded MT Bold" charset="0"/>
              </a:rPr>
              <a:t>Local community</a:t>
            </a:r>
            <a:r>
              <a:rPr lang="en-US" sz="2000">
                <a:ea typeface="Arial Rounded MT Bold" charset="0"/>
                <a:cs typeface="Arial Rounded MT Bold" charset="0"/>
              </a:rPr>
              <a:t> </a:t>
            </a:r>
            <a:r>
              <a:rPr lang="en-US" sz="2000" smtClean="0">
                <a:ea typeface="Arial Rounded MT Bold" charset="0"/>
                <a:cs typeface="Arial Rounded MT Bold" charset="0"/>
              </a:rPr>
              <a:t>members</a:t>
            </a:r>
          </a:p>
          <a:p>
            <a:r>
              <a:rPr lang="en-US" sz="2000" dirty="0" smtClean="0">
                <a:ea typeface="Arial Rounded MT Bold" charset="0"/>
                <a:cs typeface="Arial Rounded MT Bold" charset="0"/>
              </a:rPr>
              <a:t>trained </a:t>
            </a:r>
            <a:r>
              <a:rPr lang="en-US" sz="2000" dirty="0">
                <a:ea typeface="Arial Rounded MT Bold" charset="0"/>
                <a:cs typeface="Arial Rounded MT Bold" charset="0"/>
              </a:rPr>
              <a:t>by local NGO</a:t>
            </a:r>
          </a:p>
          <a:p>
            <a:r>
              <a:rPr lang="en-US" sz="2000" dirty="0" smtClean="0">
                <a:ea typeface="Arial Rounded MT Bold" charset="0"/>
                <a:cs typeface="Arial Rounded MT Bold" charset="0"/>
              </a:rPr>
              <a:t>40 </a:t>
            </a:r>
            <a:r>
              <a:rPr lang="en-US" sz="2000" dirty="0">
                <a:ea typeface="Arial Rounded MT Bold" charset="0"/>
                <a:cs typeface="Arial Rounded MT Bold" charset="0"/>
              </a:rPr>
              <a:t>villages &amp; urban </a:t>
            </a:r>
            <a:r>
              <a:rPr lang="en-US" sz="2000" dirty="0" smtClean="0">
                <a:ea typeface="Arial Rounded MT Bold" charset="0"/>
                <a:cs typeface="Arial Rounded MT Bold" charset="0"/>
              </a:rPr>
              <a:t>sites</a:t>
            </a:r>
            <a:endParaRPr lang="en-US" sz="2000" dirty="0">
              <a:ea typeface="Arial Rounded MT Bold" charset="0"/>
              <a:cs typeface="Arial Rounded MT Bold" charset="0"/>
            </a:endParaRPr>
          </a:p>
          <a:p>
            <a:r>
              <a:rPr lang="en-US" sz="2000" dirty="0" smtClean="0">
                <a:ea typeface="Arial Rounded MT Bold" charset="0"/>
                <a:cs typeface="Arial Rounded MT Bold" charset="0"/>
              </a:rPr>
              <a:t>Stratified cluster-</a:t>
            </a:r>
            <a:r>
              <a:rPr lang="en-US" sz="2000" dirty="0" err="1" smtClean="0">
                <a:ea typeface="Arial Rounded MT Bold" charset="0"/>
                <a:cs typeface="Arial Rounded MT Bold" charset="0"/>
              </a:rPr>
              <a:t>randomised</a:t>
            </a:r>
            <a:endParaRPr lang="en-US" sz="2000" dirty="0" smtClean="0">
              <a:ea typeface="Arial Rounded MT Bold" charset="0"/>
              <a:cs typeface="Arial Rounded MT Bold" charset="0"/>
            </a:endParaRPr>
          </a:p>
          <a:p>
            <a:r>
              <a:rPr lang="en-US" sz="2000" dirty="0" smtClean="0">
                <a:ea typeface="Arial Rounded MT Bold" charset="0"/>
                <a:cs typeface="Arial Rounded MT Bold" charset="0"/>
              </a:rPr>
              <a:t>9m follow-up</a:t>
            </a:r>
            <a:endParaRPr lang="en-US" sz="2000" dirty="0">
              <a:ea typeface="Arial Rounded MT Bold" charset="0"/>
              <a:cs typeface="Arial Rounded MT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58" y="4528594"/>
            <a:ext cx="3465871" cy="1945949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98371"/>
              </p:ext>
            </p:extLst>
          </p:nvPr>
        </p:nvGraphicFramePr>
        <p:xfrm>
          <a:off x="370911" y="1076819"/>
          <a:ext cx="3478418" cy="14843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78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84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Monitoring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&amp; praising teens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Family problem-solving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Family budgeting and saving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Safety planning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370911" y="729901"/>
            <a:ext cx="5262973" cy="1217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7285" y="117792"/>
            <a:ext cx="576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 Rounded MT Bold" charset="0"/>
                <a:cs typeface="Arial Rounded MT Bold" charset="0"/>
              </a:rPr>
              <a:t>Parenting + </a:t>
            </a:r>
            <a:r>
              <a:rPr lang="en-US" sz="2800" smtClean="0">
                <a:ea typeface="Arial Rounded MT Bold" charset="0"/>
                <a:cs typeface="Arial Rounded MT Bold" charset="0"/>
              </a:rPr>
              <a:t>economic empowerment</a:t>
            </a:r>
            <a:endParaRPr lang="en-US" sz="2800" dirty="0" smtClean="0"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45846"/>
              </p:ext>
            </p:extLst>
          </p:nvPr>
        </p:nvGraphicFramePr>
        <p:xfrm>
          <a:off x="4135901" y="996570"/>
          <a:ext cx="4866967" cy="54779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90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813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IRR/d (95%</a:t>
                      </a:r>
                      <a:r>
                        <a:rPr lang="en-US" baseline="0" dirty="0" smtClean="0"/>
                        <a:t> CI)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violence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IRR.55 (.4,.75)***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positive parenting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d.25 (.03,.47)*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i</a:t>
                      </a:r>
                      <a:r>
                        <a:rPr lang="en-US" dirty="0" smtClean="0"/>
                        <a:t>nvolved parenting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0" dirty="0" smtClean="0"/>
                        <a:t>.86 (.64,1.1)***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poor supervision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d-.05 (-.7,-.03)***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orporal punishment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d.-46 (-.7,-.24)***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depression (</a:t>
                      </a:r>
                      <a:r>
                        <a:rPr lang="en-US" baseline="0" dirty="0" err="1" smtClean="0"/>
                        <a:t>carer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d-.33 (-.5,-.11)**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parenting stress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d-.37 (-.6,-.15)***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alcohol/drug</a:t>
                      </a:r>
                      <a:r>
                        <a:rPr lang="en-US" baseline="0" dirty="0" smtClean="0"/>
                        <a:t> use (</a:t>
                      </a:r>
                      <a:r>
                        <a:rPr lang="en-US" baseline="0" dirty="0" err="1" smtClean="0"/>
                        <a:t>carer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IRR</a:t>
                      </a:r>
                      <a:r>
                        <a:rPr lang="en-US" baseline="0" dirty="0" smtClean="0"/>
                        <a:t>.67 (.49-99)*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alcohol/drug use (teen)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IRR.55 (.33-93)*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social support (</a:t>
                      </a:r>
                      <a:r>
                        <a:rPr lang="en-US" baseline="0" dirty="0" err="1" smtClean="0"/>
                        <a:t>carer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d.31 (.09-.52)**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planning to protect </a:t>
                      </a:r>
                    </a:p>
                    <a:p>
                      <a:r>
                        <a:rPr lang="en-US" baseline="0" dirty="0" smtClean="0"/>
                        <a:t>teens in the 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d.48 (.24-.72)***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shortfalls of 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d-.62</a:t>
                      </a:r>
                      <a:r>
                        <a:rPr lang="en-US" baseline="0" dirty="0" smtClean="0"/>
                        <a:t> (-.8-.40)***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family 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d.31 (.09-.53)**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808821" y="172460"/>
            <a:ext cx="3194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ea typeface="Times New Roman" charset="0"/>
              </a:rPr>
              <a:t>Cluver, L, </a:t>
            </a:r>
            <a:r>
              <a:rPr lang="en-US" i="1" dirty="0" err="1">
                <a:ea typeface="Times New Roman" charset="0"/>
              </a:rPr>
              <a:t>Meinck</a:t>
            </a:r>
            <a:r>
              <a:rPr lang="en-US" i="1" dirty="0">
                <a:ea typeface="Times New Roman" charset="0"/>
              </a:rPr>
              <a:t>, F, </a:t>
            </a:r>
            <a:r>
              <a:rPr lang="en-US" i="1" dirty="0" err="1">
                <a:ea typeface="Times New Roman" charset="0"/>
              </a:rPr>
              <a:t>Steinert</a:t>
            </a:r>
            <a:r>
              <a:rPr lang="en-US" i="1" dirty="0">
                <a:ea typeface="Times New Roman" charset="0"/>
              </a:rPr>
              <a:t>, J, </a:t>
            </a:r>
            <a:endParaRPr lang="en-US" i="1" dirty="0" smtClean="0">
              <a:ea typeface="Times New Roman" charset="0"/>
            </a:endParaRPr>
          </a:p>
          <a:p>
            <a:r>
              <a:rPr lang="en-US" i="1" dirty="0" smtClean="0">
                <a:ea typeface="Times New Roman" charset="0"/>
              </a:rPr>
              <a:t>et </a:t>
            </a:r>
            <a:r>
              <a:rPr lang="en-US" i="1" dirty="0">
                <a:ea typeface="Times New Roman" charset="0"/>
              </a:rPr>
              <a:t>al (2018) </a:t>
            </a:r>
            <a:r>
              <a:rPr lang="en-GB" i="1" dirty="0" smtClean="0">
                <a:ea typeface="Times New Roman" charset="0"/>
              </a:rPr>
              <a:t>BMJ </a:t>
            </a:r>
            <a:r>
              <a:rPr lang="en-GB" i="1" dirty="0">
                <a:ea typeface="Times New Roman" charset="0"/>
              </a:rPr>
              <a:t>Global Health.</a:t>
            </a:r>
            <a:r>
              <a:rPr lang="en-GB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249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222" y="6102917"/>
            <a:ext cx="8355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Bermudez, L, </a:t>
            </a:r>
            <a:r>
              <a:rPr lang="en-US" i="1" dirty="0" err="1" smtClean="0"/>
              <a:t>Ssewamala</a:t>
            </a:r>
            <a:r>
              <a:rPr lang="en-US" i="1" dirty="0" smtClean="0"/>
              <a:t>, F, </a:t>
            </a:r>
            <a:r>
              <a:rPr lang="en-US" i="1" dirty="0" err="1" smtClean="0"/>
              <a:t>Neilands</a:t>
            </a:r>
            <a:r>
              <a:rPr lang="en-US" i="1" dirty="0" smtClean="0"/>
              <a:t>, B, Lu, L, Jennings, L, </a:t>
            </a:r>
            <a:r>
              <a:rPr lang="en-US" i="1" dirty="0" err="1" smtClean="0"/>
              <a:t>Nakigozi</a:t>
            </a:r>
            <a:r>
              <a:rPr lang="en-US" i="1" dirty="0" smtClean="0"/>
              <a:t>, G, </a:t>
            </a:r>
            <a:r>
              <a:rPr lang="en-US" i="1" dirty="0" err="1" smtClean="0"/>
              <a:t>Mellins</a:t>
            </a:r>
            <a:r>
              <a:rPr lang="en-US" i="1" dirty="0" smtClean="0"/>
              <a:t>, C, McKay, M. (2018) AIDS &amp; Behavior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67286" y="128381"/>
            <a:ext cx="887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 Rounded MT Bold" charset="0"/>
                <a:cs typeface="Arial Rounded MT Bold" charset="0"/>
              </a:rPr>
              <a:t>Economic empowerment: better adolescent outcomes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2794" y="704997"/>
            <a:ext cx="8355368" cy="110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2581" y="2397335"/>
            <a:ext cx="6338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Child Development Accounts (matched 1:1) 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Mentorship, 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financial literacy, 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family microenterprise training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ea typeface="Arial Rounded MT Bold" charset="0"/>
                <a:cs typeface="Arial Rounded MT Bold" charset="0"/>
              </a:rPr>
              <a:t>[Adolescent HIV care &amp; treatment, adherence counselling]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430" y="977356"/>
            <a:ext cx="8120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SUUBI  RCT: 286 orphaned children/adolescents</a:t>
            </a: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SUUBI+ Cluster </a:t>
            </a:r>
            <a:r>
              <a:rPr lang="en-US" sz="2400" dirty="0">
                <a:ea typeface="Arial Rounded MT Bold" charset="0"/>
                <a:cs typeface="Arial Rounded MT Bold" charset="0"/>
              </a:rPr>
              <a:t>RCT: 702 adolescents LHIV, 39 </a:t>
            </a:r>
            <a:r>
              <a:rPr lang="en-US" sz="2400" dirty="0" smtClean="0">
                <a:ea typeface="Arial Rounded MT Bold" charset="0"/>
                <a:cs typeface="Arial Rounded MT Bold" charset="0"/>
              </a:rPr>
              <a:t>clinics, Uganda</a:t>
            </a:r>
            <a:endParaRPr lang="en-US" sz="2400" dirty="0">
              <a:ea typeface="Arial Rounded MT Bold" charset="0"/>
              <a:cs typeface="Arial Rounded MT Bold" charset="0"/>
            </a:endParaRP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PIs: </a:t>
            </a:r>
            <a:r>
              <a:rPr lang="en-US" sz="2400" dirty="0">
                <a:ea typeface="Arial Rounded MT Bold" charset="0"/>
                <a:cs typeface="Arial Rounded MT Bold" charset="0"/>
              </a:rPr>
              <a:t>F </a:t>
            </a:r>
            <a:r>
              <a:rPr lang="en-US" sz="2400" dirty="0" err="1">
                <a:ea typeface="Arial Rounded MT Bold" charset="0"/>
                <a:cs typeface="Arial Rounded MT Bold" charset="0"/>
              </a:rPr>
              <a:t>Ssewemala</a:t>
            </a:r>
            <a:r>
              <a:rPr lang="en-US" sz="2400" dirty="0">
                <a:ea typeface="Arial Rounded MT Bold" charset="0"/>
                <a:cs typeface="Arial Rounded MT Bold" charset="0"/>
              </a:rPr>
              <a:t>, </a:t>
            </a:r>
            <a:r>
              <a:rPr lang="en-US" sz="2400" dirty="0" err="1">
                <a:ea typeface="Arial Rounded MT Bold" charset="0"/>
                <a:cs typeface="Arial Rounded MT Bold" charset="0"/>
              </a:rPr>
              <a:t>Mellins</a:t>
            </a:r>
            <a:r>
              <a:rPr lang="en-US" sz="2400" dirty="0">
                <a:ea typeface="Arial Rounded MT Bold" charset="0"/>
                <a:cs typeface="Arial Rounded MT Bold" charset="0"/>
              </a:rPr>
              <a:t>, C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944" y="4104453"/>
            <a:ext cx="81201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Improved education </a:t>
            </a: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Lower sexual risk-taking </a:t>
            </a: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Improved mental health</a:t>
            </a:r>
          </a:p>
          <a:p>
            <a:r>
              <a:rPr lang="en-US" sz="2400" dirty="0" smtClean="0">
                <a:ea typeface="Arial Rounded MT Bold" charset="0"/>
                <a:cs typeface="Arial Rounded MT Bold" charset="0"/>
              </a:rPr>
              <a:t>Higher viral suppression (for ALHIV)</a:t>
            </a:r>
            <a:endParaRPr lang="en-US" sz="2400" dirty="0">
              <a:ea typeface="Arial Rounded MT Bold" charset="0"/>
              <a:cs typeface="Arial Rounded MT 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2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53074" y="1420880"/>
            <a:ext cx="2787162" cy="3710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361" y="105508"/>
            <a:ext cx="809717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Psychological support for bereaved adolescents reduces mental health distress</a:t>
            </a:r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dirty="0"/>
          </a:p>
          <a:p>
            <a:r>
              <a:rPr lang="en-US" sz="2200" dirty="0" smtClean="0"/>
              <a:t>RCT </a:t>
            </a:r>
            <a:r>
              <a:rPr lang="en-US" sz="2200" dirty="0"/>
              <a:t>of a bereavement support group </a:t>
            </a:r>
            <a:endParaRPr lang="en-US" sz="2200" dirty="0" smtClean="0"/>
          </a:p>
          <a:p>
            <a:r>
              <a:rPr lang="en-US" sz="2200" dirty="0" smtClean="0"/>
              <a:t>for </a:t>
            </a:r>
            <a:r>
              <a:rPr lang="en-US" sz="2200" dirty="0"/>
              <a:t>adolescent females in South Africa </a:t>
            </a:r>
            <a:endParaRPr lang="en-US" sz="2200" dirty="0" smtClean="0"/>
          </a:p>
          <a:p>
            <a:r>
              <a:rPr lang="en-US" sz="2200" dirty="0" smtClean="0"/>
              <a:t>demonstrated </a:t>
            </a:r>
            <a:r>
              <a:rPr lang="en-US" sz="2200" dirty="0"/>
              <a:t>significant improvements </a:t>
            </a:r>
            <a:endParaRPr lang="en-US" sz="2200" dirty="0" smtClean="0"/>
          </a:p>
          <a:p>
            <a:r>
              <a:rPr lang="en-US" sz="2200" dirty="0" smtClean="0"/>
              <a:t>in psychological </a:t>
            </a:r>
            <a:r>
              <a:rPr lang="en-US" sz="2200" dirty="0"/>
              <a:t>health of </a:t>
            </a:r>
            <a:r>
              <a:rPr lang="en-US" sz="2200" dirty="0" smtClean="0"/>
              <a:t>participants: </a:t>
            </a:r>
          </a:p>
          <a:p>
            <a:endParaRPr lang="en-US" sz="2200" dirty="0"/>
          </a:p>
          <a:p>
            <a:pPr marL="36576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Reduced maladaptive grief</a:t>
            </a:r>
          </a:p>
          <a:p>
            <a:pPr marL="36576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Reduced depression</a:t>
            </a:r>
            <a:endParaRPr lang="en-US" sz="2100" dirty="0"/>
          </a:p>
          <a:p>
            <a:pPr marL="365760" lvl="1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Lower caregiver-reported adolescent                                         </a:t>
            </a:r>
            <a:r>
              <a:rPr lang="en-US" sz="2100" dirty="0" err="1" smtClean="0"/>
              <a:t>behavioural</a:t>
            </a:r>
            <a:r>
              <a:rPr lang="en-US" sz="2100" dirty="0" smtClean="0"/>
              <a:t> </a:t>
            </a:r>
            <a:r>
              <a:rPr lang="en-US" sz="2100" dirty="0"/>
              <a:t>problems.</a:t>
            </a:r>
            <a:endParaRPr lang="en-ZA" sz="2100" dirty="0"/>
          </a:p>
          <a:p>
            <a:endParaRPr lang="en-US" sz="2400" dirty="0"/>
          </a:p>
          <a:p>
            <a:endParaRPr lang="en-US" sz="2400" dirty="0"/>
          </a:p>
          <a:p>
            <a:endParaRPr lang="en-ZA" sz="20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138" y="937121"/>
            <a:ext cx="8609890" cy="369332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en-ZA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Thurman </a:t>
            </a:r>
            <a:r>
              <a:rPr lang="en-ZA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en-ZA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 et al (</a:t>
            </a:r>
            <a:r>
              <a:rPr lang="en-ZA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en-ZA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ZA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Lancet Global Health, 5</a:t>
            </a:r>
            <a:r>
              <a:rPr lang="en-ZA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(6), e604-14.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451" y="5245377"/>
            <a:ext cx="848457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u="sng" dirty="0"/>
              <a:t>Method</a:t>
            </a:r>
            <a:r>
              <a:rPr lang="en-US" sz="2000" dirty="0"/>
              <a:t>: 382 adolescents aged 13-17 </a:t>
            </a:r>
            <a:r>
              <a:rPr lang="en-US" sz="2000" dirty="0" smtClean="0"/>
              <a:t>years </a:t>
            </a:r>
            <a:r>
              <a:rPr lang="en-US" sz="2000" dirty="0"/>
              <a:t>randomly assigned to receive the intervention or waitlisted for enrolment the following year. Survey data were collected from adolescents and their caregivers prior to the intervention and again at 3 months post-intervention.</a:t>
            </a:r>
          </a:p>
        </p:txBody>
      </p:sp>
    </p:spTree>
    <p:extLst>
      <p:ext uri="{BB962C8B-B14F-4D97-AF65-F5344CB8AC3E}">
        <p14:creationId xmlns:p14="http://schemas.microsoft.com/office/powerpoint/2010/main" val="103334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98" y="0"/>
            <a:ext cx="9148098" cy="5331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46242"/>
            <a:ext cx="9144000" cy="2311758"/>
          </a:xfrm>
          <a:prstGeom prst="rect">
            <a:avLst/>
          </a:prstGeom>
          <a:gradFill>
            <a:gsLst>
              <a:gs pos="98000">
                <a:schemeClr val="tx1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34000">
                <a:schemeClr val="bg2">
                  <a:lumMod val="5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42103" y="5400359"/>
            <a:ext cx="6676248" cy="4630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  <a:r>
              <a:rPr lang="en-US" sz="3600" b="1" dirty="0" smtClean="0">
                <a:solidFill>
                  <a:schemeClr val="bg1"/>
                </a:solidFill>
              </a:rPr>
              <a:t>een advisory groups: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South Africa, Uganda, Sierra Leone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0219" y="2439781"/>
            <a:ext cx="1874659" cy="1292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  <a:cs typeface="Times New Roman"/>
              </a:rPr>
              <a:t>Structural deprivation </a:t>
            </a:r>
            <a:endParaRPr lang="en-US" b="1" dirty="0" smtClean="0">
              <a:latin typeface="+mj-lt"/>
              <a:cs typeface="Times New Roman"/>
            </a:endParaRPr>
          </a:p>
          <a:p>
            <a:pPr algn="ctr"/>
            <a:r>
              <a:rPr lang="en-US" b="1" dirty="0">
                <a:latin typeface="+mj-lt"/>
                <a:cs typeface="Times New Roman"/>
              </a:rPr>
              <a:t>a</a:t>
            </a:r>
            <a:r>
              <a:rPr lang="en-US" b="1" dirty="0" smtClean="0">
                <a:latin typeface="+mj-lt"/>
                <a:cs typeface="Times New Roman"/>
              </a:rPr>
              <a:t>nd family AIDS(2011</a:t>
            </a:r>
            <a:r>
              <a:rPr lang="en-US" b="1" dirty="0">
                <a:latin typeface="+mj-lt"/>
                <a:cs typeface="Times New Roman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3481803" y="2699029"/>
            <a:ext cx="2033853" cy="7996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  <a:cs typeface="Times New Roman"/>
              </a:rPr>
              <a:t>Psychosocial problems</a:t>
            </a:r>
          </a:p>
        </p:txBody>
      </p:sp>
      <p:sp>
        <p:nvSpPr>
          <p:cNvPr id="6" name="Oval 5"/>
          <p:cNvSpPr/>
          <p:nvPr/>
        </p:nvSpPr>
        <p:spPr>
          <a:xfrm>
            <a:off x="6615167" y="2441975"/>
            <a:ext cx="1944578" cy="13935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  <a:cs typeface="Times New Roman"/>
              </a:rPr>
              <a:t>HIV-risk behavior (2012)</a:t>
            </a:r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>
          <a:xfrm>
            <a:off x="2464878" y="3086054"/>
            <a:ext cx="1016925" cy="128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94171" y="3122740"/>
            <a:ext cx="1140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Hexagon 9"/>
          <p:cNvSpPr/>
          <p:nvPr/>
        </p:nvSpPr>
        <p:spPr>
          <a:xfrm>
            <a:off x="3619512" y="1530566"/>
            <a:ext cx="1874659" cy="616449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  <a:cs typeface="Times New Roman"/>
              </a:rPr>
              <a:t>‘Cash’ social protection</a:t>
            </a:r>
          </a:p>
        </p:txBody>
      </p:sp>
      <p:sp>
        <p:nvSpPr>
          <p:cNvPr id="11" name="Hexagon 10"/>
          <p:cNvSpPr/>
          <p:nvPr/>
        </p:nvSpPr>
        <p:spPr>
          <a:xfrm>
            <a:off x="3619512" y="4115486"/>
            <a:ext cx="1874659" cy="616449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  <a:cs typeface="Times New Roman"/>
              </a:rPr>
              <a:t>‘Care’ social protection</a:t>
            </a: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3010486" y="2147015"/>
            <a:ext cx="763138" cy="896365"/>
          </a:xfrm>
          <a:prstGeom prst="straightConnector1">
            <a:avLst/>
          </a:prstGeom>
          <a:ln w="50800" cmpd="dbl">
            <a:solidFill>
              <a:srgbClr val="000000"/>
            </a:solidFill>
            <a:prstDash val="solid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6" idx="1"/>
          </p:cNvCxnSpPr>
          <p:nvPr/>
        </p:nvCxnSpPr>
        <p:spPr>
          <a:xfrm>
            <a:off x="5494171" y="1838791"/>
            <a:ext cx="1405773" cy="8072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56842" y="2147015"/>
            <a:ext cx="0" cy="55201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5" idx="4"/>
          </p:cNvCxnSpPr>
          <p:nvPr/>
        </p:nvCxnSpPr>
        <p:spPr>
          <a:xfrm flipV="1">
            <a:off x="4498730" y="3498692"/>
            <a:ext cx="0" cy="6377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8646" y="243464"/>
            <a:ext cx="838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Arial Rounded MT Bold" charset="0"/>
                <a:cs typeface="Arial Rounded MT Bold" charset="0"/>
              </a:rPr>
              <a:t>How does cash + care work?</a:t>
            </a:r>
          </a:p>
        </p:txBody>
      </p:sp>
      <p:sp>
        <p:nvSpPr>
          <p:cNvPr id="17" name="TextBox 16"/>
          <p:cNvSpPr txBox="1"/>
          <p:nvPr/>
        </p:nvSpPr>
        <p:spPr>
          <a:xfrm rot="18571554">
            <a:off x="2688877" y="2353538"/>
            <a:ext cx="1105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cs typeface="Times New Roman"/>
              </a:rPr>
              <a:t>B= -.14; p&lt;.001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9388" y="3234350"/>
            <a:ext cx="1105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cs typeface="Times New Roman"/>
              </a:rPr>
              <a:t>B= .24; p&lt;.001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6842" y="2326457"/>
            <a:ext cx="1105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cs typeface="Times New Roman"/>
              </a:rPr>
              <a:t>B= -.28; p&lt;.001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7697" y="3662440"/>
            <a:ext cx="1105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cs typeface="Times New Roman"/>
              </a:rPr>
              <a:t>B= -.12; p&lt;.001</a:t>
            </a:r>
          </a:p>
        </p:txBody>
      </p:sp>
      <p:sp>
        <p:nvSpPr>
          <p:cNvPr id="23" name="TextBox 22"/>
          <p:cNvSpPr txBox="1"/>
          <p:nvPr/>
        </p:nvSpPr>
        <p:spPr>
          <a:xfrm rot="2204840">
            <a:off x="5834473" y="2132658"/>
            <a:ext cx="1105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cs typeface="Times New Roman"/>
              </a:rPr>
              <a:t>B= -.08; p&lt;.002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8627" y="2861130"/>
            <a:ext cx="1105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cs typeface="Times New Roman"/>
              </a:rPr>
              <a:t>B= .15; p&lt;.001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0522" y="5304381"/>
            <a:ext cx="8380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Times New Roman"/>
              </a:rPr>
              <a:t>Controlling for: baseline HIV-risk behavior, adolescent age, HIV-prevention knowledge, urban/rural location, child migration, no. children in the household, female primary caregiver, birth certificate.</a:t>
            </a:r>
          </a:p>
          <a:p>
            <a:endParaRPr lang="en-US" sz="1600" dirty="0">
              <a:latin typeface="+mj-lt"/>
              <a:cs typeface="Times New Roman"/>
            </a:endParaRPr>
          </a:p>
          <a:p>
            <a:pPr algn="r"/>
            <a:endParaRPr lang="en-US" sz="1600" dirty="0">
              <a:latin typeface="+mj-lt"/>
              <a:cs typeface="Times New Roman"/>
            </a:endParaRPr>
          </a:p>
          <a:p>
            <a:pPr algn="r"/>
            <a:r>
              <a:rPr lang="en-GB" sz="1600" i="1" dirty="0"/>
              <a:t>Cluver, </a:t>
            </a:r>
            <a:r>
              <a:rPr lang="en-GB" sz="1600" i="1" dirty="0" err="1"/>
              <a:t>Orkin</a:t>
            </a:r>
            <a:r>
              <a:rPr lang="en-GB" sz="1600" i="1" dirty="0"/>
              <a:t>, </a:t>
            </a:r>
            <a:r>
              <a:rPr lang="en-GB" sz="1600" i="1" dirty="0" err="1"/>
              <a:t>Meinck</a:t>
            </a:r>
            <a:r>
              <a:rPr lang="en-GB" sz="1600" i="1" dirty="0"/>
              <a:t>,, Boyes, </a:t>
            </a:r>
            <a:r>
              <a:rPr lang="en-GB" sz="1600" i="1" dirty="0" err="1"/>
              <a:t>Sherr</a:t>
            </a:r>
            <a:r>
              <a:rPr lang="en-GB" sz="1600" i="1" dirty="0"/>
              <a:t>, L (2016) Journal of the International AIDS Society (JIAS)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97" y="215850"/>
            <a:ext cx="1098283" cy="1022864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426101" y="914400"/>
            <a:ext cx="6959437" cy="217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4790" y="3416321"/>
            <a:ext cx="3843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What predicts their resilience against the odds?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3238" y="2019688"/>
            <a:ext cx="4335236" cy="88616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Africa in 2050: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60 million adolescent mothers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+mn-lt"/>
              </a:rPr>
            </a:br>
            <a:r>
              <a:rPr lang="en-US" sz="2400" dirty="0">
                <a:latin typeface="+mn-lt"/>
              </a:rPr>
              <a:t>115 million of their children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38" y="908870"/>
            <a:ext cx="4847298" cy="5073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7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../../Admin,%20forms,%20certificates%20and%20agreements/Certificates/Logos/HEY%20BABY%20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568" y="2754928"/>
            <a:ext cx="1708197" cy="15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T0044105\Dropbox\DPhil\Tools\Questionnaire\MW+_HB2017\HB_images\young mother_baby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214" y="2650723"/>
            <a:ext cx="2860675" cy="189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30613" y="1685415"/>
            <a:ext cx="2843601" cy="1015663"/>
          </a:xfrm>
          <a:prstGeom prst="rect">
            <a:avLst/>
          </a:prstGeom>
          <a:solidFill>
            <a:schemeClr val="bg1"/>
          </a:solidFill>
          <a:ln>
            <a:solidFill>
              <a:srgbClr val="5E2689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sv-SE" sz="2000" b="1" dirty="0" err="1"/>
              <a:t>Questionnaire</a:t>
            </a:r>
            <a:r>
              <a:rPr lang="sv-SE" sz="2000" b="1" dirty="0"/>
              <a:t> 1:</a:t>
            </a:r>
          </a:p>
          <a:p>
            <a:pPr lvl="0"/>
            <a:r>
              <a:rPr lang="sv-SE" sz="2000" dirty="0"/>
              <a:t>Longitudinal </a:t>
            </a:r>
            <a:r>
              <a:rPr lang="sv-SE" sz="2000" dirty="0" err="1"/>
              <a:t>quantitative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sv-SE" sz="2000" dirty="0"/>
              <a:t>survey </a:t>
            </a:r>
            <a:r>
              <a:rPr lang="sv-SE" sz="2000" dirty="0" smtClean="0"/>
              <a:t>data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2196" y="3879398"/>
            <a:ext cx="2684247" cy="1323439"/>
          </a:xfrm>
          <a:prstGeom prst="rect">
            <a:avLst/>
          </a:prstGeom>
          <a:solidFill>
            <a:schemeClr val="bg1"/>
          </a:solidFill>
          <a:ln>
            <a:solidFill>
              <a:srgbClr val="5E2689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000"/>
            </a:lvl1pPr>
          </a:lstStyle>
          <a:p>
            <a:r>
              <a:rPr lang="sv-SE" b="1" dirty="0" err="1"/>
              <a:t>Questionnaire</a:t>
            </a:r>
            <a:r>
              <a:rPr lang="sv-SE" b="1" dirty="0"/>
              <a:t> 2:</a:t>
            </a:r>
          </a:p>
          <a:p>
            <a:r>
              <a:rPr lang="sv-SE" dirty="0" err="1"/>
              <a:t>Adolescent-parent</a:t>
            </a:r>
            <a:r>
              <a:rPr lang="sv-SE" dirty="0"/>
              <a:t> &amp; </a:t>
            </a:r>
            <a:r>
              <a:rPr lang="sv-SE" dirty="0" err="1"/>
              <a:t>child</a:t>
            </a:r>
            <a:r>
              <a:rPr lang="sv-SE" dirty="0"/>
              <a:t> </a:t>
            </a:r>
            <a:r>
              <a:rPr lang="sv-SE" dirty="0" err="1"/>
              <a:t>caregiver</a:t>
            </a:r>
            <a:r>
              <a:rPr lang="sv-SE" dirty="0"/>
              <a:t> </a:t>
            </a:r>
            <a:r>
              <a:rPr lang="sv-SE" dirty="0" err="1"/>
              <a:t>questionnaire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39038" y="1416981"/>
            <a:ext cx="2563091" cy="1015663"/>
          </a:xfrm>
          <a:prstGeom prst="rect">
            <a:avLst/>
          </a:prstGeom>
          <a:solidFill>
            <a:schemeClr val="bg1"/>
          </a:solidFill>
          <a:ln>
            <a:solidFill>
              <a:srgbClr val="5E2689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b="1" dirty="0"/>
              <a:t>Child </a:t>
            </a:r>
            <a:r>
              <a:rPr lang="sv-SE" sz="2000" b="1" dirty="0" err="1"/>
              <a:t>development</a:t>
            </a:r>
            <a:r>
              <a:rPr lang="sv-SE" sz="2000" b="1" dirty="0"/>
              <a:t>:</a:t>
            </a:r>
          </a:p>
          <a:p>
            <a:r>
              <a:rPr lang="sv-SE" sz="2000" dirty="0"/>
              <a:t>Mullen </a:t>
            </a:r>
            <a:r>
              <a:rPr lang="sv-SE" sz="2000" dirty="0" err="1"/>
              <a:t>scales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early</a:t>
            </a:r>
            <a:r>
              <a:rPr lang="sv-SE" sz="2000" dirty="0"/>
              <a:t> </a:t>
            </a:r>
            <a:r>
              <a:rPr lang="sv-SE" sz="2000" dirty="0" err="1"/>
              <a:t>learning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74499" y="4252133"/>
            <a:ext cx="2765244" cy="1477328"/>
          </a:xfrm>
          <a:prstGeom prst="rect">
            <a:avLst/>
          </a:prstGeom>
          <a:solidFill>
            <a:schemeClr val="bg1"/>
          </a:solidFill>
          <a:ln>
            <a:solidFill>
              <a:srgbClr val="5E2689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err="1"/>
              <a:t>Mother</a:t>
            </a:r>
            <a:r>
              <a:rPr lang="sv-SE" b="1" dirty="0"/>
              <a:t> &amp; </a:t>
            </a:r>
            <a:r>
              <a:rPr lang="sv-SE" b="1" dirty="0" err="1"/>
              <a:t>child</a:t>
            </a:r>
            <a:r>
              <a:rPr lang="sv-SE" b="1" dirty="0"/>
              <a:t> </a:t>
            </a:r>
            <a:br>
              <a:rPr lang="sv-SE" b="1" dirty="0"/>
            </a:br>
            <a:r>
              <a:rPr lang="sv-SE" b="1" dirty="0" err="1"/>
              <a:t>health</a:t>
            </a:r>
            <a:r>
              <a:rPr lang="sv-SE" b="1" dirty="0"/>
              <a:t> data:</a:t>
            </a:r>
          </a:p>
          <a:p>
            <a:r>
              <a:rPr lang="sv-SE" dirty="0" err="1"/>
              <a:t>Child’s</a:t>
            </a:r>
            <a:r>
              <a:rPr lang="sv-SE" dirty="0"/>
              <a:t> Road to Health </a:t>
            </a:r>
            <a:r>
              <a:rPr lang="sv-SE" dirty="0" err="1"/>
              <a:t>book</a:t>
            </a:r>
            <a:endParaRPr lang="sv-SE" dirty="0"/>
          </a:p>
          <a:p>
            <a:r>
              <a:rPr lang="en-US" dirty="0"/>
              <a:t>Patient file</a:t>
            </a:r>
          </a:p>
          <a:p>
            <a:r>
              <a:rPr lang="en-US" dirty="0"/>
              <a:t>NHLS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59D5C-C2E5-034C-80D5-5324F1B298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655" y="5182959"/>
            <a:ext cx="2237063" cy="1571814"/>
          </a:xfrm>
          <a:prstGeom prst="rect">
            <a:avLst/>
          </a:prstGeom>
        </p:spPr>
      </p:pic>
      <p:pic>
        <p:nvPicPr>
          <p:cNvPr id="15" name="Picture 14" descr="C:\Users\T0044105\Dropbox\DPhil\Tools\Questionnaire\MW+_HB2017\HB_images\father-child.jpg">
            <a:extLst>
              <a:ext uri="{FF2B5EF4-FFF2-40B4-BE49-F238E27FC236}">
                <a16:creationId xmlns:a16="http://schemas.microsoft.com/office/drawing/2014/main" id="{F0F6D6E9-A747-DE45-9F3D-930DCA1A2CC5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2660" y="2327758"/>
            <a:ext cx="2349481" cy="1587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AF7AF093-17F6-4EE2-B0D1-DBBE668B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41" y="263096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ZA" altLang="en-US" b="1" i="0" u="none" strike="noStrike" cap="none" normalizeH="0" baseline="0" smtClean="0">
                <a:ln>
                  <a:noFill/>
                </a:ln>
                <a:solidFill>
                  <a:srgbClr val="5C41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HEY BABY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ZA" altLang="en-US" b="1" i="0" u="none" strike="noStrike" cap="none" normalizeH="0" baseline="0" dirty="0" smtClean="0">
                <a:ln>
                  <a:noFill/>
                </a:ln>
                <a:solidFill>
                  <a:srgbClr val="5C41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Z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elping </a:t>
            </a:r>
            <a:r>
              <a:rPr kumimoji="0" lang="en-ZA" altLang="en-US" b="1" i="0" u="none" strike="noStrike" cap="none" normalizeH="0" baseline="0" dirty="0">
                <a:ln>
                  <a:noFill/>
                </a:ln>
                <a:solidFill>
                  <a:srgbClr val="5C41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mpower </a:t>
            </a:r>
            <a:r>
              <a:rPr kumimoji="0" lang="en-ZA" altLang="en-US" b="1" i="0" u="none" strike="noStrike" cap="none" normalizeH="0" baseline="0" dirty="0">
                <a:ln>
                  <a:noFill/>
                </a:ln>
                <a:solidFill>
                  <a:srgbClr val="5C41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outh </a:t>
            </a:r>
            <a:r>
              <a:rPr kumimoji="0" lang="en-ZA" altLang="en-US" b="1" i="0" u="none" strike="noStrike" cap="none" normalizeH="0" baseline="0" dirty="0" smtClean="0">
                <a:ln>
                  <a:noFill/>
                </a:ln>
                <a:solidFill>
                  <a:srgbClr val="5C41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Z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rought 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in </a:t>
            </a:r>
            <a:r>
              <a:rPr kumimoji="0" lang="en-ZA" altLang="en-US" b="1" i="0" u="none" strike="noStrike" cap="none" normalizeH="0" baseline="0" dirty="0">
                <a:ln>
                  <a:noFill/>
                </a:ln>
                <a:solidFill>
                  <a:srgbClr val="5C41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dversity with their </a:t>
            </a:r>
            <a:r>
              <a:rPr kumimoji="0" lang="en-ZA" altLang="en-US" b="1" i="0" u="none" strike="noStrike" cap="none" normalizeH="0" baseline="0" dirty="0">
                <a:ln>
                  <a:noFill/>
                </a:ln>
                <a:solidFill>
                  <a:srgbClr val="5C41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abies and </a:t>
            </a:r>
            <a:r>
              <a:rPr kumimoji="0" lang="en-ZA" altLang="en-US" b="1" i="0" u="none" strike="noStrike" cap="none" normalizeH="0" baseline="0" dirty="0">
                <a:ln>
                  <a:noFill/>
                </a:ln>
                <a:solidFill>
                  <a:srgbClr val="5C41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Z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oung children</a:t>
            </a:r>
            <a:endParaRPr kumimoji="0" lang="en-ZA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8BCF30-9AA4-4A4E-8EDB-5698034E27B9}"/>
              </a:ext>
            </a:extLst>
          </p:cNvPr>
          <p:cNvGrpSpPr/>
          <p:nvPr/>
        </p:nvGrpSpPr>
        <p:grpSpPr>
          <a:xfrm rot="2296938">
            <a:off x="2177028" y="3930806"/>
            <a:ext cx="1805953" cy="2581874"/>
            <a:chOff x="0" y="0"/>
            <a:chExt cx="1962150" cy="2914650"/>
          </a:xfrm>
        </p:grpSpPr>
        <p:pic>
          <p:nvPicPr>
            <p:cNvPr id="19" name="Picture 18" descr="C:\Users\user\AppData\Local\Microsoft\Windows\INetCache\Content.Word\HEY BABY p23.jpg">
              <a:extLst>
                <a:ext uri="{FF2B5EF4-FFF2-40B4-BE49-F238E27FC236}">
                  <a16:creationId xmlns:a16="http://schemas.microsoft.com/office/drawing/2014/main" id="{C892674C-8DA5-4555-B928-F808A0CD1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1962150" cy="28854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9843D02D-E4E3-44DC-9C52-9C3A8814F138}"/>
                </a:ext>
              </a:extLst>
            </p:cNvPr>
            <p:cNvSpPr txBox="1"/>
            <p:nvPr/>
          </p:nvSpPr>
          <p:spPr>
            <a:xfrm>
              <a:off x="19050" y="2609850"/>
              <a:ext cx="1933575" cy="3048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ZA" sz="900" i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4. Adolescent parent questionnaire pre-piloted in 2017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39657" y="976181"/>
            <a:ext cx="8355368" cy="110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4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547" y="158646"/>
            <a:ext cx="705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 Rounded MT Bold" charset="0"/>
                <a:cs typeface="Arial Rounded MT Bold" charset="0"/>
              </a:rPr>
              <a:t>Adolescent mothers living with HIV</a:t>
            </a:r>
            <a:endParaRPr lang="en-US" sz="2800" dirty="0">
              <a:ea typeface="Arial Rounded MT Bold" charset="0"/>
              <a:cs typeface="Arial Rounded MT Bol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8485" y="801283"/>
            <a:ext cx="6344529" cy="1406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88484" y="1332913"/>
          <a:ext cx="5394863" cy="533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9434" y="2211648"/>
            <a:ext cx="2074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Interaction effect of HIV x adolescent motherhood: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5 p&lt;03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4780" y="2412609"/>
            <a:ext cx="3036468" cy="3914335"/>
          </a:xfrm>
          <a:prstGeom prst="rect">
            <a:avLst/>
          </a:prstGeom>
        </p:spPr>
        <p:txBody>
          <a:bodyPr>
            <a:normAutofit/>
          </a:bodyPr>
          <a:lstStyle>
            <a:lvl1pPr marL="305847" indent="-305847" algn="l" defTabSz="407793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662" indent="-254870" algn="l" defTabSz="407793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477" indent="-203893" algn="l" defTabSz="407793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7270" indent="-203893" algn="l" defTabSz="407793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061" indent="-203893" algn="l" defTabSz="407793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2850" indent="-203893" algn="l" defTabSz="4077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637" indent="-203893" algn="l" defTabSz="4077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432" indent="-203893" algn="l" defTabSz="4077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224" indent="-203893" algn="l" defTabSz="40779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 smtClean="0"/>
              <a:t>10% 1-year </a:t>
            </a:r>
            <a:r>
              <a:rPr lang="en-ZA" sz="2000" smtClean="0"/>
              <a:t>incident pregnancy</a:t>
            </a:r>
            <a:endParaRPr lang="en-ZA" sz="2000" dirty="0"/>
          </a:p>
          <a:p>
            <a:r>
              <a:rPr lang="en-ZA" sz="2000" dirty="0" smtClean="0"/>
              <a:t>17% do not know </a:t>
            </a:r>
            <a:r>
              <a:rPr lang="en-ZA" sz="2000" dirty="0"/>
              <a:t>their </a:t>
            </a:r>
            <a:r>
              <a:rPr lang="en-ZA" sz="2000" dirty="0" smtClean="0"/>
              <a:t>child’s HIV-status</a:t>
            </a:r>
            <a:endParaRPr lang="en-ZA" sz="2000" dirty="0">
              <a:solidFill>
                <a:srgbClr val="FF0000"/>
              </a:solidFill>
            </a:endParaRPr>
          </a:p>
          <a:p>
            <a:r>
              <a:rPr lang="en-ZA" sz="2000" dirty="0" smtClean="0">
                <a:solidFill>
                  <a:srgbClr val="FF0000"/>
                </a:solidFill>
              </a:rPr>
              <a:t>44% stopped ART       when pregnant</a:t>
            </a:r>
          </a:p>
          <a:p>
            <a:r>
              <a:rPr lang="en-ZA" sz="2000" dirty="0" smtClean="0">
                <a:solidFill>
                  <a:srgbClr val="FF0000"/>
                </a:solidFill>
              </a:rPr>
              <a:t>23% mixed-feeding </a:t>
            </a:r>
          </a:p>
          <a:p>
            <a:r>
              <a:rPr lang="en-ZA" sz="2000" dirty="0" smtClean="0">
                <a:solidFill>
                  <a:srgbClr val="FF0000"/>
                </a:solidFill>
              </a:rPr>
              <a:t>68%  ART-non-adherent   in past 3 days</a:t>
            </a:r>
            <a:endParaRPr lang="en-Z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22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22"/>
            <a:ext cx="9144000" cy="65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89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9222" y="1134073"/>
            <a:ext cx="1188923" cy="523378"/>
            <a:chOff x="3873945" y="1002425"/>
            <a:chExt cx="1540376" cy="868440"/>
          </a:xfrm>
        </p:grpSpPr>
        <p:pic>
          <p:nvPicPr>
            <p:cNvPr id="37" name="Picture 11" descr="NR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917" y="1510243"/>
              <a:ext cx="827676" cy="36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" descr="http://www.nrf.ac.za/static/images/nrflogotop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945" y="1002425"/>
              <a:ext cx="1540376" cy="50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082" y="4502728"/>
            <a:ext cx="1103825" cy="1121920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434" y="3068210"/>
            <a:ext cx="1323122" cy="11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smedley\Downloads\jnj_logo_rgb (1)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5473" y="154922"/>
            <a:ext cx="2790016" cy="70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145" y="125613"/>
            <a:ext cx="2481768" cy="73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Image result for nuffield foundation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1" y="2564957"/>
            <a:ext cx="2045309" cy="7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5" descr="https://www.iasociety.org/Web/WebContent/Image/logo_cipher_mai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563" y="966221"/>
            <a:ext cx="1567910" cy="5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BF88D1-D8FE-45AC-885F-7A826480886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085" y="844045"/>
            <a:ext cx="864573" cy="11834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4E5C7C-44C8-4468-BAEF-D3570DFDFE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71" y="149251"/>
            <a:ext cx="1280660" cy="1222058"/>
          </a:xfrm>
          <a:prstGeom prst="rect">
            <a:avLst/>
          </a:prstGeom>
        </p:spPr>
      </p:pic>
      <p:pic>
        <p:nvPicPr>
          <p:cNvPr id="27" name="Picture 26" descr="Image result for oak foundation">
            <a:extLst>
              <a:ext uri="{FF2B5EF4-FFF2-40B4-BE49-F238E27FC236}">
                <a16:creationId xmlns:a16="http://schemas.microsoft.com/office/drawing/2014/main" id="{19A559A6-F926-4CDA-9A20-27258E84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850" y="1621009"/>
            <a:ext cx="1411585" cy="505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7572E3A2-7930-44E5-BB8D-B778AF345261" descr="01478978-61C2-48C1-93D4-A48F43A48315@vpn">
            <a:extLst>
              <a:ext uri="{FF2B5EF4-FFF2-40B4-BE49-F238E27FC236}">
                <a16:creationId xmlns:a16="http://schemas.microsoft.com/office/drawing/2014/main" id="{4F5412FD-2781-46E6-B51F-DA5D1E80A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477" y="2666624"/>
            <a:ext cx="2153529" cy="74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EFE70B05-FB23-4C7F-9744-6107FCF42FE2" descr="Research England Logo">
            <a:extLst>
              <a:ext uri="{FF2B5EF4-FFF2-40B4-BE49-F238E27FC236}">
                <a16:creationId xmlns:a16="http://schemas.microsoft.com/office/drawing/2014/main" id="{ED9C3291-0EE0-449A-B042-275445AF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639" y="948334"/>
            <a:ext cx="1309772" cy="52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3D6501-091E-F640-9F4E-857B10589DA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47"/>
          <a:stretch/>
        </p:blipFill>
        <p:spPr>
          <a:xfrm>
            <a:off x="5128006" y="4454608"/>
            <a:ext cx="2702082" cy="77598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4F090B7-7BE2-AE4F-842D-AF8C2F74CFA1}"/>
              </a:ext>
            </a:extLst>
          </p:cNvPr>
          <p:cNvGrpSpPr/>
          <p:nvPr/>
        </p:nvGrpSpPr>
        <p:grpSpPr>
          <a:xfrm>
            <a:off x="320699" y="4342603"/>
            <a:ext cx="977736" cy="664617"/>
            <a:chOff x="2961255" y="3952586"/>
            <a:chExt cx="1438606" cy="10361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CDF589-06E8-2949-AA49-C400AC65C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4982" y="3952586"/>
              <a:ext cx="1424879" cy="6332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9F90DD-FD38-4247-A1D9-209FC0F37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255" y="4608449"/>
              <a:ext cx="1433409" cy="380292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768C628F-1758-CA48-BDEE-3C80375E19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60" y="5966995"/>
            <a:ext cx="2053989" cy="7003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D315BB0-AF6B-C440-9351-F0069D6B28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868" y="5924256"/>
            <a:ext cx="2097304" cy="7232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10A0AD-2811-BD43-B813-00F16562F16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0" y="5918797"/>
            <a:ext cx="2003031" cy="7217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BFC950-0F90-6C4C-B588-EC6BC3C844F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007" y="1714671"/>
            <a:ext cx="1771718" cy="5295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1B059AF-A805-9B45-82B0-552AB52B9BE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611" y="3702384"/>
            <a:ext cx="1211611" cy="5834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4DF7D4-5E29-B942-B8F4-B92D6AB086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84" y="1480058"/>
            <a:ext cx="1556105" cy="914990"/>
          </a:xfrm>
          <a:prstGeom prst="rect">
            <a:avLst/>
          </a:prstGeom>
        </p:spPr>
      </p:pic>
      <p:pic>
        <p:nvPicPr>
          <p:cNvPr id="20" name="Picture 51" descr="Image result for erc">
            <a:extLst>
              <a:ext uri="{FF2B5EF4-FFF2-40B4-BE49-F238E27FC236}">
                <a16:creationId xmlns:a16="http://schemas.microsoft.com/office/drawing/2014/main" id="{2F5E05BF-DF15-4680-B179-1CDDD46F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250" y="4240062"/>
            <a:ext cx="2205999" cy="1210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See full size image">
            <a:hlinkClick r:id="rId27" invalidUrl="http://www.eseb2009.it/adminupload/image/Oxford_University_press_Sfondo _Blu.jpeg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06" y="5994567"/>
            <a:ext cx="1449661" cy="5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15" b="11137"/>
          <a:stretch/>
        </p:blipFill>
        <p:spPr>
          <a:xfrm>
            <a:off x="3735860" y="3544869"/>
            <a:ext cx="1021165" cy="771468"/>
          </a:xfrm>
          <a:prstGeom prst="rect">
            <a:avLst/>
          </a:prstGeom>
        </p:spPr>
      </p:pic>
      <p:pic>
        <p:nvPicPr>
          <p:cNvPr id="22" name="Picture 13" descr="Image result for kheth'impilo">
            <a:extLst>
              <a:ext uri="{FF2B5EF4-FFF2-40B4-BE49-F238E27FC236}">
                <a16:creationId xmlns:a16="http://schemas.microsoft.com/office/drawing/2014/main" id="{4D47E381-802E-4F39-953F-0384CEE6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268" y="2112091"/>
            <a:ext cx="766205" cy="8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05" y="3455697"/>
            <a:ext cx="773592" cy="73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ilifa.png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9" y="5203025"/>
            <a:ext cx="1216192" cy="4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399" y="3387343"/>
            <a:ext cx="1461633" cy="705928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748" y="1986320"/>
            <a:ext cx="1647794" cy="2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131" y="2208098"/>
            <a:ext cx="1326292" cy="38075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30458" y="2770495"/>
            <a:ext cx="1450827" cy="643410"/>
          </a:xfrm>
          <a:prstGeom prst="rect">
            <a:avLst/>
          </a:prstGeom>
        </p:spPr>
      </p:pic>
      <p:pic>
        <p:nvPicPr>
          <p:cNvPr id="50" name="Picture 49" descr="mott_ukaid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757" y="251289"/>
            <a:ext cx="2266032" cy="6441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E89CA8D-AA75-524E-BD96-29A4900880F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462" y="4479480"/>
            <a:ext cx="1254053" cy="8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0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0" t="-764"/>
          <a:stretch/>
        </p:blipFill>
        <p:spPr>
          <a:xfrm>
            <a:off x="804041" y="-256829"/>
            <a:ext cx="7362497" cy="7275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0" t="-764"/>
          <a:stretch/>
        </p:blipFill>
        <p:spPr>
          <a:xfrm>
            <a:off x="788275" y="-241064"/>
            <a:ext cx="7362497" cy="7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231" y="17124"/>
            <a:ext cx="890685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280437" y="1255663"/>
            <a:ext cx="5304437" cy="500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GB" sz="2200" b="1" dirty="0">
                <a:latin typeface="Calibri" charset="0"/>
              </a:rPr>
              <a:t>Longitudinal survey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endParaRPr lang="en-GB" sz="800" dirty="0">
              <a:solidFill>
                <a:srgbClr val="000000"/>
              </a:solidFill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Age: 10-18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3 provinces South Africa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Stratified random sampling of census EAs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Every household with a child aged 10-17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97% follow-up in 2 provinces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45% AIDS-affected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Teen Advisory Group</a:t>
            </a:r>
            <a:endParaRPr lang="en-GB" sz="2200" dirty="0">
              <a:solidFill>
                <a:srgbClr val="0000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sz="1000" b="1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b="1" dirty="0">
                <a:latin typeface="+mn-lt"/>
              </a:rPr>
              <a:t>Measures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sz="800" dirty="0">
              <a:solidFill>
                <a:srgbClr val="000000"/>
              </a:solidFill>
              <a:latin typeface="+mn-lt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Standardised scales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School, sex, mental health, 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000000"/>
                </a:solidFill>
                <a:latin typeface="Calibri" charset="0"/>
              </a:rPr>
              <a:t>Family, fun, violence</a:t>
            </a:r>
            <a:r>
              <a:rPr lang="mr-IN" sz="2200" dirty="0">
                <a:solidFill>
                  <a:srgbClr val="000000"/>
                </a:solidFill>
                <a:latin typeface="Calibri" charset="0"/>
              </a:rPr>
              <a:t>…</a:t>
            </a:r>
            <a:endParaRPr lang="en-GB" sz="900" dirty="0">
              <a:solidFill>
                <a:srgbClr val="0000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endParaRPr lang="en-GB" sz="2200" dirty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34" y="187628"/>
            <a:ext cx="839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Arial Rounded MT Bold" charset="0"/>
                <a:cs typeface="Arial Rounded MT Bold" charset="0"/>
              </a:rPr>
              <a:t>National survey (n=6000 adolescents, </a:t>
            </a:r>
            <a:r>
              <a:rPr lang="en-US" sz="2800">
                <a:ea typeface="Arial Rounded MT Bold" charset="0"/>
                <a:cs typeface="Arial Rounded MT Bold" charset="0"/>
              </a:rPr>
              <a:t>2500 caregivers)</a:t>
            </a:r>
            <a:endParaRPr lang="en-US" sz="2800" dirty="0">
              <a:ea typeface="Arial Rounded MT Bold" charset="0"/>
              <a:cs typeface="Arial Rounded MT 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770" y="3688292"/>
            <a:ext cx="4786840" cy="2789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1" y="1116346"/>
            <a:ext cx="3418146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200" b="1" dirty="0"/>
              <a:t>Ethics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200" dirty="0"/>
              <a:t>Universities of Cape Town, Oxford, KwaZulu-Natal,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200" dirty="0"/>
              <a:t>6 Provincial Health &amp; Education Departments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200" dirty="0"/>
              <a:t>Social &amp; health referrals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437" y="5893467"/>
            <a:ext cx="3279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i="1" dirty="0">
                <a:ea typeface="Times New Roman" charset="0"/>
              </a:rPr>
              <a:t>Cluver, L, </a:t>
            </a:r>
            <a:r>
              <a:rPr lang="en-GB" sz="1600" i="1" dirty="0" err="1">
                <a:ea typeface="Times New Roman" charset="0"/>
              </a:rPr>
              <a:t>Orkin</a:t>
            </a:r>
            <a:r>
              <a:rPr lang="en-GB" sz="1600" i="1" dirty="0">
                <a:ea typeface="Times New Roman" charset="0"/>
              </a:rPr>
              <a:t>, M, Boyes, M et al (2013). Social Science and Medicine.</a:t>
            </a:r>
            <a:endParaRPr lang="en-GB" sz="1600" i="1" dirty="0">
              <a:effectLst/>
              <a:ea typeface="Times New Roman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6101" y="928468"/>
            <a:ext cx="8295566" cy="76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81600"/>
            <a:ext cx="2209800" cy="1676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10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54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Family </a:t>
            </a:r>
            <a:r>
              <a:rPr lang="en-GB" sz="2800" dirty="0" smtClean="0">
                <a:solidFill>
                  <a:schemeClr val="tx1"/>
                </a:solidFill>
              </a:rPr>
              <a:t>AIDS-illness </a:t>
            </a:r>
            <a:r>
              <a:rPr lang="en-GB" sz="2800" dirty="0">
                <a:solidFill>
                  <a:schemeClr val="tx1"/>
                </a:solidFill>
              </a:rPr>
              <a:t>predicts child education difficulties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229" y="6406439"/>
            <a:ext cx="834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Cluver, </a:t>
            </a:r>
            <a:r>
              <a:rPr lang="en-GB" sz="1600" i="1" dirty="0" err="1"/>
              <a:t>Operario</a:t>
            </a:r>
            <a:r>
              <a:rPr lang="en-GB" sz="1600" i="1" dirty="0"/>
              <a:t>, Lane, </a:t>
            </a:r>
            <a:r>
              <a:rPr lang="en-GB" sz="1600" i="1" dirty="0" err="1"/>
              <a:t>Kganakga</a:t>
            </a:r>
            <a:r>
              <a:rPr lang="en-GB" sz="1600" i="1" dirty="0"/>
              <a:t> (2012). Journal of Adolescent Research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555585" y="1219200"/>
          <a:ext cx="7764959" cy="453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00229" y="889648"/>
            <a:ext cx="7789431" cy="76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1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82212" y="1128792"/>
          <a:ext cx="8513642" cy="506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4629940" y="1636961"/>
            <a:ext cx="11016" cy="455874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2211" y="6394749"/>
            <a:ext cx="5926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Cluver, L, Gardner, F &amp; Operario, D (2009). AIDS Care 21 (6) 732-741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2211" y="847138"/>
            <a:ext cx="789111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82211" y="473934"/>
            <a:ext cx="8229600" cy="51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+mn-lt"/>
              </a:rPr>
              <a:t>Family </a:t>
            </a:r>
            <a:r>
              <a:rPr lang="en-GB" sz="2800" dirty="0" smtClean="0">
                <a:latin typeface="+mn-lt"/>
              </a:rPr>
              <a:t>AIDS-illness </a:t>
            </a:r>
            <a:r>
              <a:rPr lang="en-GB" sz="2800" dirty="0">
                <a:latin typeface="+mn-lt"/>
              </a:rPr>
              <a:t>and child hunger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617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52540" y="1097878"/>
          <a:ext cx="8527055" cy="511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4759288" y="1676208"/>
            <a:ext cx="11016" cy="455874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1479" y="6426048"/>
            <a:ext cx="6554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Cluver, L, Gardner, F &amp; Operario, D (2008) J. Adolescent Health 42 (4) 410-418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2211" y="473934"/>
            <a:ext cx="8229600" cy="51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+mn-lt"/>
              </a:rPr>
              <a:t>Family </a:t>
            </a:r>
            <a:r>
              <a:rPr lang="en-GB" sz="2800" dirty="0" smtClean="0">
                <a:latin typeface="+mn-lt"/>
              </a:rPr>
              <a:t>AIDS-illness </a:t>
            </a:r>
            <a:r>
              <a:rPr lang="en-GB" sz="2800" dirty="0">
                <a:latin typeface="+mn-lt"/>
              </a:rPr>
              <a:t>and child stigma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2211" y="847138"/>
            <a:ext cx="789111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9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89341066"/>
              </p:ext>
            </p:extLst>
          </p:nvPr>
        </p:nvGraphicFramePr>
        <p:xfrm>
          <a:off x="426101" y="1307278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87"/>
          <p:cNvSpPr txBox="1">
            <a:spLocks noChangeArrowheads="1"/>
          </p:cNvSpPr>
          <p:nvPr/>
        </p:nvSpPr>
        <p:spPr bwMode="auto">
          <a:xfrm>
            <a:off x="195546" y="6341676"/>
            <a:ext cx="43882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i="1" dirty="0" err="1"/>
              <a:t>Sherr</a:t>
            </a:r>
            <a:r>
              <a:rPr lang="en-US" altLang="en-US" sz="1600" i="1" dirty="0"/>
              <a:t> L et al (2016). </a:t>
            </a:r>
            <a:r>
              <a:rPr lang="en-US" altLang="en-US" sz="1600" i="1" dirty="0" err="1" smtClean="0"/>
              <a:t>PlosOne</a:t>
            </a:r>
            <a:r>
              <a:rPr lang="en-US" altLang="en-US" sz="1600" i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524" y="275026"/>
            <a:ext cx="777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 Rounded MT Bold" charset="0"/>
                <a:cs typeface="Arial Rounded MT Bold" charset="0"/>
              </a:rPr>
              <a:t>South Africa, Malawi, Zambia (n=989)</a:t>
            </a:r>
            <a:endParaRPr lang="en-US" sz="2800" dirty="0">
              <a:ea typeface="Arial Rounded MT Bold" charset="0"/>
              <a:cs typeface="Arial Rounded MT Bold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8114" y="914400"/>
            <a:ext cx="6087241" cy="217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73452764"/>
              </p:ext>
            </p:extLst>
          </p:nvPr>
        </p:nvGraphicFramePr>
        <p:xfrm>
          <a:off x="0" y="111271"/>
          <a:ext cx="9144000" cy="670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09531" y="6377844"/>
            <a:ext cx="870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Cluver, Orkin, </a:t>
            </a:r>
            <a:r>
              <a:rPr lang="en-GB" sz="1600" i="1" dirty="0" smtClean="0"/>
              <a:t>Boyes, </a:t>
            </a:r>
            <a:r>
              <a:rPr lang="en-GB" sz="1600" i="1" dirty="0" err="1" smtClean="0"/>
              <a:t>Sherr</a:t>
            </a:r>
            <a:r>
              <a:rPr lang="en-GB" sz="1600" i="1" dirty="0" smtClean="0"/>
              <a:t> (2015) J </a:t>
            </a:r>
            <a:r>
              <a:rPr lang="en-GB" sz="1600" i="1" dirty="0" err="1" smtClean="0"/>
              <a:t>Adol</a:t>
            </a:r>
            <a:r>
              <a:rPr lang="en-GB" sz="1600" i="1" dirty="0" smtClean="0"/>
              <a:t> Health 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7896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4286" y="1453668"/>
            <a:ext cx="6483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Cluver, Orkin, Boyes, </a:t>
            </a:r>
            <a:r>
              <a:rPr lang="en-GB" sz="1600" i="1" dirty="0" err="1"/>
              <a:t>Meinck</a:t>
            </a:r>
            <a:r>
              <a:rPr lang="en-GB" sz="1600" i="1" dirty="0"/>
              <a:t>, </a:t>
            </a:r>
            <a:r>
              <a:rPr lang="en-GB" sz="1600" i="1" dirty="0" err="1"/>
              <a:t>Makhasi</a:t>
            </a:r>
            <a:r>
              <a:rPr lang="en-GB" sz="1600" i="1" dirty="0"/>
              <a:t> (2011). JAIDS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61240"/>
              </p:ext>
            </p:extLst>
          </p:nvPr>
        </p:nvGraphicFramePr>
        <p:xfrm>
          <a:off x="229214" y="616858"/>
          <a:ext cx="8950476" cy="624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3524" y="275026"/>
            <a:ext cx="777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Arial Rounded MT Bold" charset="0"/>
                <a:cs typeface="Arial Rounded MT Bold" charset="0"/>
              </a:rPr>
              <a:t>Why do teenage girls have sugar daddies? (n=1400)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6101" y="914400"/>
            <a:ext cx="6087241" cy="217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3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45428</TotalTime>
  <Words>1516</Words>
  <Application>Microsoft Office PowerPoint</Application>
  <PresentationFormat>On-screen Show (4:3)</PresentationFormat>
  <Paragraphs>290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Arial Rounded MT Bold</vt:lpstr>
      <vt:lpstr>Calibri</vt:lpstr>
      <vt:lpstr>Calibri Light</vt:lpstr>
      <vt:lpstr>Cambria</vt:lpstr>
      <vt:lpstr>Mangal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Cash + care reduces adolescent HIV risk incidence (n=3500)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 in 2050:  60 million adolescent mothers  115 million of their children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Daphnée Blanc</cp:lastModifiedBy>
  <cp:revision>464</cp:revision>
  <cp:lastPrinted>2018-05-22T13:58:01Z</cp:lastPrinted>
  <dcterms:created xsi:type="dcterms:W3CDTF">2017-08-09T10:53:24Z</dcterms:created>
  <dcterms:modified xsi:type="dcterms:W3CDTF">2018-07-21T10:48:38Z</dcterms:modified>
</cp:coreProperties>
</file>